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5" r:id="rId9"/>
    <p:sldId id="274" r:id="rId10"/>
    <p:sldId id="266" r:id="rId11"/>
    <p:sldId id="270" r:id="rId12"/>
    <p:sldId id="271" r:id="rId13"/>
    <p:sldId id="272" r:id="rId14"/>
    <p:sldId id="282" r:id="rId15"/>
    <p:sldId id="283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7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0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7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774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3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2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7477-9491-E703-A732-7C362F094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906" y="2386744"/>
            <a:ext cx="9306188" cy="16459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Reāllaika</a:t>
            </a:r>
            <a:r>
              <a:rPr lang="en-US" dirty="0"/>
              <a:t> </a:t>
            </a:r>
            <a:r>
              <a:rPr lang="en-US" dirty="0" err="1"/>
              <a:t>tērzēšanas</a:t>
            </a:r>
            <a:r>
              <a:rPr lang="en-US" dirty="0"/>
              <a:t> </a:t>
            </a:r>
            <a:r>
              <a:rPr lang="en-US" dirty="0" err="1"/>
              <a:t>aplikācijas</a:t>
            </a:r>
            <a:r>
              <a:rPr lang="en-US" dirty="0"/>
              <a:t> </a:t>
            </a:r>
            <a:r>
              <a:rPr lang="en-US" dirty="0" err="1"/>
              <a:t>izstrādāšana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2CF6D-78B7-2B12-18A0-79AF720F8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Kvalifikācijas</a:t>
            </a:r>
            <a:r>
              <a:rPr lang="en-US" dirty="0"/>
              <a:t> </a:t>
            </a:r>
            <a:r>
              <a:rPr lang="en-US" dirty="0" err="1"/>
              <a:t>ieguvei</a:t>
            </a:r>
            <a:endParaRPr lang="en-US" dirty="0"/>
          </a:p>
          <a:p>
            <a:r>
              <a:rPr lang="en-US" dirty="0" err="1"/>
              <a:t>Programmēšanas</a:t>
            </a:r>
            <a:r>
              <a:rPr lang="en-US" dirty="0"/>
              <a:t> </a:t>
            </a:r>
            <a:r>
              <a:rPr lang="en-US" dirty="0" err="1"/>
              <a:t>tehniķis</a:t>
            </a:r>
            <a:endParaRPr lang="en-US" dirty="0"/>
          </a:p>
          <a:p>
            <a:r>
              <a:rPr lang="en-US" dirty="0" err="1"/>
              <a:t>Kārlis</a:t>
            </a:r>
            <a:r>
              <a:rPr lang="en-US" dirty="0"/>
              <a:t> </a:t>
            </a:r>
            <a:r>
              <a:rPr lang="en-US" dirty="0" err="1"/>
              <a:t>Skubiļins</a:t>
            </a:r>
            <a:r>
              <a:rPr lang="en-US" dirty="0"/>
              <a:t> 410. </a:t>
            </a:r>
            <a:r>
              <a:rPr lang="en-US" dirty="0" err="1"/>
              <a:t>grupa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970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8DE68F8D-348D-8C0B-84EA-6F108D66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00" y="286605"/>
            <a:ext cx="10081646" cy="70045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Reģistrēšanās</a:t>
            </a:r>
            <a:r>
              <a:rPr lang="en-US" dirty="0"/>
              <a:t> </a:t>
            </a:r>
            <a:r>
              <a:rPr lang="en-US" dirty="0" err="1"/>
              <a:t>funkcijas</a:t>
            </a:r>
            <a:r>
              <a:rPr lang="en-US" dirty="0"/>
              <a:t> </a:t>
            </a:r>
            <a:r>
              <a:rPr lang="en-US" dirty="0" err="1"/>
              <a:t>blokshēma</a:t>
            </a:r>
            <a:endParaRPr lang="lv-LV" dirty="0"/>
          </a:p>
        </p:txBody>
      </p:sp>
      <p:grpSp>
        <p:nvGrpSpPr>
          <p:cNvPr id="42" name="Canvas 244">
            <a:extLst>
              <a:ext uri="{FF2B5EF4-FFF2-40B4-BE49-F238E27FC236}">
                <a16:creationId xmlns:a16="http://schemas.microsoft.com/office/drawing/2014/main" id="{B84C8A14-CF67-2431-3A59-8E98DC485EA1}"/>
              </a:ext>
            </a:extLst>
          </p:cNvPr>
          <p:cNvGrpSpPr/>
          <p:nvPr/>
        </p:nvGrpSpPr>
        <p:grpSpPr>
          <a:xfrm>
            <a:off x="449141" y="987061"/>
            <a:ext cx="10716605" cy="5321460"/>
            <a:chOff x="0" y="0"/>
            <a:chExt cx="7705090" cy="6648450"/>
          </a:xfrm>
        </p:grpSpPr>
        <p:sp>
          <p:nvSpPr>
            <p:cNvPr id="43" name="Taisnstūris 42">
              <a:extLst>
                <a:ext uri="{FF2B5EF4-FFF2-40B4-BE49-F238E27FC236}">
                  <a16:creationId xmlns:a16="http://schemas.microsoft.com/office/drawing/2014/main" id="{DB8240A4-822F-A0DC-7F42-B2CDD1D38C36}"/>
                </a:ext>
              </a:extLst>
            </p:cNvPr>
            <p:cNvSpPr/>
            <p:nvPr/>
          </p:nvSpPr>
          <p:spPr>
            <a:xfrm>
              <a:off x="0" y="0"/>
              <a:ext cx="7705090" cy="664845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44" name="Oval 214">
              <a:extLst>
                <a:ext uri="{FF2B5EF4-FFF2-40B4-BE49-F238E27FC236}">
                  <a16:creationId xmlns:a16="http://schemas.microsoft.com/office/drawing/2014/main" id="{671525C1-C1B2-2524-E28A-4934661AFCAA}"/>
                </a:ext>
              </a:extLst>
            </p:cNvPr>
            <p:cNvSpPr/>
            <p:nvPr/>
          </p:nvSpPr>
          <p:spPr>
            <a:xfrm>
              <a:off x="3456819" y="9525"/>
              <a:ext cx="1363442" cy="3905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Sākums</a:t>
              </a:r>
              <a:endPara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215">
              <a:extLst>
                <a:ext uri="{FF2B5EF4-FFF2-40B4-BE49-F238E27FC236}">
                  <a16:creationId xmlns:a16="http://schemas.microsoft.com/office/drawing/2014/main" id="{6CDC88D7-8F3E-0946-E500-F7303957629E}"/>
                </a:ext>
              </a:extLst>
            </p:cNvPr>
            <p:cNvSpPr/>
            <p:nvPr/>
          </p:nvSpPr>
          <p:spPr>
            <a:xfrm>
              <a:off x="3237568" y="762000"/>
              <a:ext cx="1962628" cy="4667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Nolasa: vārdu, uzvārdu, e‑pastu un paroli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Diamond 216">
              <a:extLst>
                <a:ext uri="{FF2B5EF4-FFF2-40B4-BE49-F238E27FC236}">
                  <a16:creationId xmlns:a16="http://schemas.microsoft.com/office/drawing/2014/main" id="{3E813C57-11CE-0BC4-C261-066346150D89}"/>
                </a:ext>
              </a:extLst>
            </p:cNvPr>
            <p:cNvSpPr/>
            <p:nvPr/>
          </p:nvSpPr>
          <p:spPr>
            <a:xfrm>
              <a:off x="3057318" y="1533524"/>
              <a:ext cx="2304802" cy="930276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 vērtības ir aizpildītas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Diamond 217">
              <a:extLst>
                <a:ext uri="{FF2B5EF4-FFF2-40B4-BE49-F238E27FC236}">
                  <a16:creationId xmlns:a16="http://schemas.microsoft.com/office/drawing/2014/main" id="{5ED7DC8A-1763-9A0D-035F-0B30DE3AC02E}"/>
                </a:ext>
              </a:extLst>
            </p:cNvPr>
            <p:cNvSpPr/>
            <p:nvPr/>
          </p:nvSpPr>
          <p:spPr>
            <a:xfrm>
              <a:off x="3085231" y="2761274"/>
              <a:ext cx="2266508" cy="886801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 jau eksistē e-pasts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Diamond 218">
              <a:extLst>
                <a:ext uri="{FF2B5EF4-FFF2-40B4-BE49-F238E27FC236}">
                  <a16:creationId xmlns:a16="http://schemas.microsoft.com/office/drawing/2014/main" id="{DD58308F-011C-5861-A493-B877419A1F92}"/>
                </a:ext>
              </a:extLst>
            </p:cNvPr>
            <p:cNvSpPr/>
            <p:nvPr/>
          </p:nvSpPr>
          <p:spPr>
            <a:xfrm>
              <a:off x="3096418" y="3818549"/>
              <a:ext cx="2265680" cy="924901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 bilde ir derīga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221">
              <a:extLst>
                <a:ext uri="{FF2B5EF4-FFF2-40B4-BE49-F238E27FC236}">
                  <a16:creationId xmlns:a16="http://schemas.microsoft.com/office/drawing/2014/main" id="{5050E1A4-0B5D-FDF4-8664-E810333157CE}"/>
                </a:ext>
              </a:extLst>
            </p:cNvPr>
            <p:cNvSpPr txBox="1"/>
            <p:nvPr/>
          </p:nvSpPr>
          <p:spPr>
            <a:xfrm>
              <a:off x="2690217" y="1638239"/>
              <a:ext cx="36703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11">
              <a:extLst>
                <a:ext uri="{FF2B5EF4-FFF2-40B4-BE49-F238E27FC236}">
                  <a16:creationId xmlns:a16="http://schemas.microsoft.com/office/drawing/2014/main" id="{F00C1A80-5329-4D8C-B07E-3BFBEB49063D}"/>
                </a:ext>
              </a:extLst>
            </p:cNvPr>
            <p:cNvSpPr txBox="1"/>
            <p:nvPr/>
          </p:nvSpPr>
          <p:spPr>
            <a:xfrm>
              <a:off x="2733602" y="2769824"/>
              <a:ext cx="348615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07ADB73F-40C6-C05A-830A-007B11378BCA}"/>
                </a:ext>
              </a:extLst>
            </p:cNvPr>
            <p:cNvSpPr txBox="1"/>
            <p:nvPr/>
          </p:nvSpPr>
          <p:spPr>
            <a:xfrm>
              <a:off x="2285327" y="3894750"/>
              <a:ext cx="34798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AFC29013-A42B-D52A-6BEB-A50E88DE50A6}"/>
                </a:ext>
              </a:extLst>
            </p:cNvPr>
            <p:cNvSpPr txBox="1"/>
            <p:nvPr/>
          </p:nvSpPr>
          <p:spPr>
            <a:xfrm>
              <a:off x="5319606" y="1583873"/>
              <a:ext cx="31115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Jā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99904D7A-8D49-27F3-01A5-47B2FA20A3B9}"/>
                </a:ext>
              </a:extLst>
            </p:cNvPr>
            <p:cNvSpPr txBox="1"/>
            <p:nvPr/>
          </p:nvSpPr>
          <p:spPr>
            <a:xfrm>
              <a:off x="5351783" y="2799083"/>
              <a:ext cx="300990" cy="2489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Jā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0FB78E39-757A-DF0B-13F9-8B4685353995}"/>
                </a:ext>
              </a:extLst>
            </p:cNvPr>
            <p:cNvSpPr txBox="1"/>
            <p:nvPr/>
          </p:nvSpPr>
          <p:spPr>
            <a:xfrm>
              <a:off x="5200128" y="3868081"/>
              <a:ext cx="299720" cy="3314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Jā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Connector: Elbow 227">
              <a:extLst>
                <a:ext uri="{FF2B5EF4-FFF2-40B4-BE49-F238E27FC236}">
                  <a16:creationId xmlns:a16="http://schemas.microsoft.com/office/drawing/2014/main" id="{B8F9E478-ACC4-2C2D-2550-B8C2E5A79FD4}"/>
                </a:ext>
              </a:extLst>
            </p:cNvPr>
            <p:cNvCxnSpPr>
              <a:stCxn id="47" idx="1"/>
              <a:endCxn id="48" idx="0"/>
            </p:cNvCxnSpPr>
            <p:nvPr/>
          </p:nvCxnSpPr>
          <p:spPr>
            <a:xfrm rot="10800000" flipH="1" flipV="1">
              <a:off x="3084976" y="3204675"/>
              <a:ext cx="1143933" cy="613874"/>
            </a:xfrm>
            <a:prstGeom prst="bentConnector4">
              <a:avLst>
                <a:gd name="adj1" fmla="val -19984"/>
                <a:gd name="adj2" fmla="val 8611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or: Elbow 228">
              <a:extLst>
                <a:ext uri="{FF2B5EF4-FFF2-40B4-BE49-F238E27FC236}">
                  <a16:creationId xmlns:a16="http://schemas.microsoft.com/office/drawing/2014/main" id="{89B650EA-212F-F117-16F8-EBFC2728CC01}"/>
                </a:ext>
              </a:extLst>
            </p:cNvPr>
            <p:cNvCxnSpPr>
              <a:stCxn id="46" idx="3"/>
              <a:endCxn id="47" idx="0"/>
            </p:cNvCxnSpPr>
            <p:nvPr/>
          </p:nvCxnSpPr>
          <p:spPr>
            <a:xfrm flipH="1">
              <a:off x="4218485" y="1998662"/>
              <a:ext cx="1143635" cy="762612"/>
            </a:xfrm>
            <a:prstGeom prst="bentConnector4">
              <a:avLst>
                <a:gd name="adj1" fmla="val -19989"/>
                <a:gd name="adj2" fmla="val 8049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Flowchart: Punched Tape 229">
              <a:extLst>
                <a:ext uri="{FF2B5EF4-FFF2-40B4-BE49-F238E27FC236}">
                  <a16:creationId xmlns:a16="http://schemas.microsoft.com/office/drawing/2014/main" id="{DA22E504-0702-29E5-2841-6B1D07899320}"/>
                </a:ext>
              </a:extLst>
            </p:cNvPr>
            <p:cNvSpPr/>
            <p:nvPr/>
          </p:nvSpPr>
          <p:spPr>
            <a:xfrm>
              <a:off x="1343025" y="959134"/>
              <a:ext cx="1270398" cy="733425"/>
            </a:xfrm>
            <a:prstGeom prst="flowChartPunchedTap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input fields are required!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lowchart: Punched Tape 230">
              <a:extLst>
                <a:ext uri="{FF2B5EF4-FFF2-40B4-BE49-F238E27FC236}">
                  <a16:creationId xmlns:a16="http://schemas.microsoft.com/office/drawing/2014/main" id="{550D7BB2-D0CF-4516-C1B0-304530EB502C}"/>
                </a:ext>
              </a:extLst>
            </p:cNvPr>
            <p:cNvSpPr/>
            <p:nvPr/>
          </p:nvSpPr>
          <p:spPr>
            <a:xfrm>
              <a:off x="5779744" y="1740184"/>
              <a:ext cx="1745006" cy="857249"/>
            </a:xfrm>
            <a:prstGeom prst="flowChartPunchedTap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[e-pasta nosaukums] – this email already exists!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Connector: Elbow 231">
              <a:extLst>
                <a:ext uri="{FF2B5EF4-FFF2-40B4-BE49-F238E27FC236}">
                  <a16:creationId xmlns:a16="http://schemas.microsoft.com/office/drawing/2014/main" id="{C85F6E35-6E09-5BB4-70D7-0578314152F8}"/>
                </a:ext>
              </a:extLst>
            </p:cNvPr>
            <p:cNvCxnSpPr>
              <a:stCxn id="47" idx="3"/>
              <a:endCxn id="58" idx="2"/>
            </p:cNvCxnSpPr>
            <p:nvPr/>
          </p:nvCxnSpPr>
          <p:spPr>
            <a:xfrm flipV="1">
              <a:off x="5351739" y="2511708"/>
              <a:ext cx="1300508" cy="69296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ctor: Elbow 232">
              <a:extLst>
                <a:ext uri="{FF2B5EF4-FFF2-40B4-BE49-F238E27FC236}">
                  <a16:creationId xmlns:a16="http://schemas.microsoft.com/office/drawing/2014/main" id="{8B795987-5075-E89D-EC89-C3E7A11DBDF0}"/>
                </a:ext>
              </a:extLst>
            </p:cNvPr>
            <p:cNvCxnSpPr>
              <a:stCxn id="58" idx="0"/>
              <a:endCxn id="45" idx="0"/>
            </p:cNvCxnSpPr>
            <p:nvPr/>
          </p:nvCxnSpPr>
          <p:spPr>
            <a:xfrm rot="16200000" flipV="1">
              <a:off x="4903611" y="77272"/>
              <a:ext cx="1063909" cy="2433365"/>
            </a:xfrm>
            <a:prstGeom prst="bentConnector3">
              <a:avLst>
                <a:gd name="adj1" fmla="val 12148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or: Elbow 233">
              <a:extLst>
                <a:ext uri="{FF2B5EF4-FFF2-40B4-BE49-F238E27FC236}">
                  <a16:creationId xmlns:a16="http://schemas.microsoft.com/office/drawing/2014/main" id="{01FF0A4C-1A38-82E6-5FBF-746B594024AF}"/>
                </a:ext>
              </a:extLst>
            </p:cNvPr>
            <p:cNvCxnSpPr>
              <a:stCxn id="46" idx="1"/>
              <a:endCxn id="57" idx="2"/>
            </p:cNvCxnSpPr>
            <p:nvPr/>
          </p:nvCxnSpPr>
          <p:spPr>
            <a:xfrm rot="10800000">
              <a:off x="1978224" y="1619218"/>
              <a:ext cx="1079094" cy="37944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234">
              <a:extLst>
                <a:ext uri="{FF2B5EF4-FFF2-40B4-BE49-F238E27FC236}">
                  <a16:creationId xmlns:a16="http://schemas.microsoft.com/office/drawing/2014/main" id="{8B388F6D-4ED8-9D93-1BF4-6A087F6E79B8}"/>
                </a:ext>
              </a:extLst>
            </p:cNvPr>
            <p:cNvCxnSpPr>
              <a:stCxn id="57" idx="0"/>
              <a:endCxn id="45" idx="0"/>
            </p:cNvCxnSpPr>
            <p:nvPr/>
          </p:nvCxnSpPr>
          <p:spPr>
            <a:xfrm rot="5400000" flipH="1" flipV="1">
              <a:off x="2963315" y="-223090"/>
              <a:ext cx="270477" cy="2240658"/>
            </a:xfrm>
            <a:prstGeom prst="bentConnector3">
              <a:avLst>
                <a:gd name="adj1" fmla="val 18451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Flowchart: Punched Tape 235">
              <a:extLst>
                <a:ext uri="{FF2B5EF4-FFF2-40B4-BE49-F238E27FC236}">
                  <a16:creationId xmlns:a16="http://schemas.microsoft.com/office/drawing/2014/main" id="{77B7CFE1-C687-1BA5-9D21-E5612211E98D}"/>
                </a:ext>
              </a:extLst>
            </p:cNvPr>
            <p:cNvSpPr/>
            <p:nvPr/>
          </p:nvSpPr>
          <p:spPr>
            <a:xfrm>
              <a:off x="456527" y="3008925"/>
              <a:ext cx="1476375" cy="1123950"/>
            </a:xfrm>
            <a:prstGeom prst="flowChartPunchedTap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Please select a valid image file – jpeg, jpg, png!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Connector: Elbow 236">
              <a:extLst>
                <a:ext uri="{FF2B5EF4-FFF2-40B4-BE49-F238E27FC236}">
                  <a16:creationId xmlns:a16="http://schemas.microsoft.com/office/drawing/2014/main" id="{F0E6F813-BFB7-E63F-45EC-19A0B39A83E3}"/>
                </a:ext>
              </a:extLst>
            </p:cNvPr>
            <p:cNvCxnSpPr>
              <a:stCxn id="48" idx="1"/>
              <a:endCxn id="63" idx="2"/>
            </p:cNvCxnSpPr>
            <p:nvPr/>
          </p:nvCxnSpPr>
          <p:spPr>
            <a:xfrm rot="10800000">
              <a:off x="1194617" y="4020480"/>
              <a:ext cx="1901547" cy="26052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238">
              <a:extLst>
                <a:ext uri="{FF2B5EF4-FFF2-40B4-BE49-F238E27FC236}">
                  <a16:creationId xmlns:a16="http://schemas.microsoft.com/office/drawing/2014/main" id="{C556C876-5AE8-F832-6A44-648C90F51905}"/>
                </a:ext>
              </a:extLst>
            </p:cNvPr>
            <p:cNvSpPr/>
            <p:nvPr/>
          </p:nvSpPr>
          <p:spPr>
            <a:xfrm>
              <a:off x="3648076" y="4933952"/>
              <a:ext cx="1085850" cy="400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Reģistrē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239">
              <a:extLst>
                <a:ext uri="{FF2B5EF4-FFF2-40B4-BE49-F238E27FC236}">
                  <a16:creationId xmlns:a16="http://schemas.microsoft.com/office/drawing/2014/main" id="{C4F87E9B-821A-559E-D7AB-9AAF9599C65F}"/>
                </a:ext>
              </a:extLst>
            </p:cNvPr>
            <p:cNvSpPr/>
            <p:nvPr/>
          </p:nvSpPr>
          <p:spPr>
            <a:xfrm>
              <a:off x="3237493" y="5562600"/>
              <a:ext cx="1914525" cy="266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Aktivizē “lietotāja logu”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240">
              <a:extLst>
                <a:ext uri="{FF2B5EF4-FFF2-40B4-BE49-F238E27FC236}">
                  <a16:creationId xmlns:a16="http://schemas.microsoft.com/office/drawing/2014/main" id="{4FBFB242-9B9C-A917-0155-758ACE60FC30}"/>
                </a:ext>
              </a:extLst>
            </p:cNvPr>
            <p:cNvSpPr/>
            <p:nvPr/>
          </p:nvSpPr>
          <p:spPr>
            <a:xfrm>
              <a:off x="3513456" y="6048375"/>
              <a:ext cx="1363345" cy="4191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Beigas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Connector: Elbow 241">
              <a:extLst>
                <a:ext uri="{FF2B5EF4-FFF2-40B4-BE49-F238E27FC236}">
                  <a16:creationId xmlns:a16="http://schemas.microsoft.com/office/drawing/2014/main" id="{B7BBDA79-A04B-AFB0-523D-0FB95C8FD7E0}"/>
                </a:ext>
              </a:extLst>
            </p:cNvPr>
            <p:cNvCxnSpPr>
              <a:stCxn id="48" idx="3"/>
              <a:endCxn id="65" idx="0"/>
            </p:cNvCxnSpPr>
            <p:nvPr/>
          </p:nvCxnSpPr>
          <p:spPr>
            <a:xfrm flipH="1">
              <a:off x="4190657" y="4281000"/>
              <a:ext cx="1171000" cy="652952"/>
            </a:xfrm>
            <a:prstGeom prst="bentConnector4">
              <a:avLst>
                <a:gd name="adj1" fmla="val -19522"/>
                <a:gd name="adj2" fmla="val 8541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or: Elbow 242">
              <a:extLst>
                <a:ext uri="{FF2B5EF4-FFF2-40B4-BE49-F238E27FC236}">
                  <a16:creationId xmlns:a16="http://schemas.microsoft.com/office/drawing/2014/main" id="{6481749F-31BC-040B-9668-54F4F39CEFAE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>
            <a:xfrm rot="16200000" flipH="1">
              <a:off x="4078579" y="5446422"/>
              <a:ext cx="228599" cy="375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or: Elbow 243">
              <a:extLst>
                <a:ext uri="{FF2B5EF4-FFF2-40B4-BE49-F238E27FC236}">
                  <a16:creationId xmlns:a16="http://schemas.microsoft.com/office/drawing/2014/main" id="{5534FE7E-14FE-C375-0862-47EE0D4B8F99}"/>
                </a:ext>
              </a:extLst>
            </p:cNvPr>
            <p:cNvCxnSpPr>
              <a:stCxn id="66" idx="2"/>
              <a:endCxn id="67" idx="0"/>
            </p:cNvCxnSpPr>
            <p:nvPr/>
          </p:nvCxnSpPr>
          <p:spPr>
            <a:xfrm rot="16200000" flipH="1">
              <a:off x="4085405" y="5938650"/>
              <a:ext cx="219075" cy="37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Elbow Connector 32">
              <a:extLst>
                <a:ext uri="{FF2B5EF4-FFF2-40B4-BE49-F238E27FC236}">
                  <a16:creationId xmlns:a16="http://schemas.microsoft.com/office/drawing/2014/main" id="{6F92FF78-354A-CF06-452A-D8AA8A5CF6E7}"/>
                </a:ext>
              </a:extLst>
            </p:cNvPr>
            <p:cNvCxnSpPr>
              <a:stCxn id="45" idx="2"/>
              <a:endCxn id="46" idx="0"/>
            </p:cNvCxnSpPr>
            <p:nvPr/>
          </p:nvCxnSpPr>
          <p:spPr>
            <a:xfrm rot="5400000">
              <a:off x="4061902" y="1376543"/>
              <a:ext cx="304799" cy="916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avienotājs: leņķveida 71">
              <a:extLst>
                <a:ext uri="{FF2B5EF4-FFF2-40B4-BE49-F238E27FC236}">
                  <a16:creationId xmlns:a16="http://schemas.microsoft.com/office/drawing/2014/main" id="{7F1D36E3-5D7B-2E5D-12C2-1C6DC9CC932D}"/>
                </a:ext>
              </a:extLst>
            </p:cNvPr>
            <p:cNvCxnSpPr>
              <a:stCxn id="63" idx="0"/>
              <a:endCxn id="45" idx="0"/>
            </p:cNvCxnSpPr>
            <p:nvPr/>
          </p:nvCxnSpPr>
          <p:spPr>
            <a:xfrm rot="5400000" flipH="1" flipV="1">
              <a:off x="1526916" y="429700"/>
              <a:ext cx="2359320" cy="3023920"/>
            </a:xfrm>
            <a:prstGeom prst="bentConnector3">
              <a:avLst>
                <a:gd name="adj1" fmla="val 10968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7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8DE68F8D-348D-8C0B-84EA-6F108D66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63" y="295498"/>
            <a:ext cx="10240120" cy="720654"/>
          </a:xfrm>
        </p:spPr>
        <p:txBody>
          <a:bodyPr/>
          <a:lstStyle/>
          <a:p>
            <a:r>
              <a:rPr lang="en-US" dirty="0" err="1"/>
              <a:t>Pieslēgšanās</a:t>
            </a:r>
            <a:r>
              <a:rPr lang="en-US" dirty="0"/>
              <a:t> </a:t>
            </a:r>
            <a:r>
              <a:rPr lang="en-US" dirty="0" err="1"/>
              <a:t>funkcijas</a:t>
            </a:r>
            <a:r>
              <a:rPr lang="en-US" dirty="0"/>
              <a:t> </a:t>
            </a:r>
            <a:r>
              <a:rPr lang="en-US" dirty="0" err="1"/>
              <a:t>blokshēma</a:t>
            </a:r>
            <a:endParaRPr lang="lv-LV" dirty="0"/>
          </a:p>
        </p:txBody>
      </p:sp>
      <p:grpSp>
        <p:nvGrpSpPr>
          <p:cNvPr id="42" name="Canvas 306">
            <a:extLst>
              <a:ext uri="{FF2B5EF4-FFF2-40B4-BE49-F238E27FC236}">
                <a16:creationId xmlns:a16="http://schemas.microsoft.com/office/drawing/2014/main" id="{32216480-C230-6E3E-8F69-60FAD8A02A8D}"/>
              </a:ext>
            </a:extLst>
          </p:cNvPr>
          <p:cNvGrpSpPr/>
          <p:nvPr/>
        </p:nvGrpSpPr>
        <p:grpSpPr>
          <a:xfrm>
            <a:off x="1218561" y="1016152"/>
            <a:ext cx="10240121" cy="5208479"/>
            <a:chOff x="0" y="0"/>
            <a:chExt cx="6210300" cy="6353175"/>
          </a:xfrm>
        </p:grpSpPr>
        <p:sp>
          <p:nvSpPr>
            <p:cNvPr id="43" name="Taisnstūris 42">
              <a:extLst>
                <a:ext uri="{FF2B5EF4-FFF2-40B4-BE49-F238E27FC236}">
                  <a16:creationId xmlns:a16="http://schemas.microsoft.com/office/drawing/2014/main" id="{C071FF99-6638-0A20-BB2B-38D364A8624B}"/>
                </a:ext>
              </a:extLst>
            </p:cNvPr>
            <p:cNvSpPr/>
            <p:nvPr/>
          </p:nvSpPr>
          <p:spPr>
            <a:xfrm>
              <a:off x="0" y="0"/>
              <a:ext cx="5943600" cy="6233795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44" name="Oval 276">
              <a:extLst>
                <a:ext uri="{FF2B5EF4-FFF2-40B4-BE49-F238E27FC236}">
                  <a16:creationId xmlns:a16="http://schemas.microsoft.com/office/drawing/2014/main" id="{6E044190-104F-7B4B-9CA3-3F1219F1A52D}"/>
                </a:ext>
              </a:extLst>
            </p:cNvPr>
            <p:cNvSpPr/>
            <p:nvPr/>
          </p:nvSpPr>
          <p:spPr>
            <a:xfrm>
              <a:off x="2256059" y="0"/>
              <a:ext cx="1363442" cy="3905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Sākums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277">
              <a:extLst>
                <a:ext uri="{FF2B5EF4-FFF2-40B4-BE49-F238E27FC236}">
                  <a16:creationId xmlns:a16="http://schemas.microsoft.com/office/drawing/2014/main" id="{A098C8DA-AEFF-5930-FA01-B70A249C0DDC}"/>
                </a:ext>
              </a:extLst>
            </p:cNvPr>
            <p:cNvSpPr/>
            <p:nvPr/>
          </p:nvSpPr>
          <p:spPr>
            <a:xfrm>
              <a:off x="2132668" y="742950"/>
              <a:ext cx="1610424" cy="4667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Nolasa: vārdu un paroli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Diamond 278">
              <a:extLst>
                <a:ext uri="{FF2B5EF4-FFF2-40B4-BE49-F238E27FC236}">
                  <a16:creationId xmlns:a16="http://schemas.microsoft.com/office/drawing/2014/main" id="{207A9A97-4F19-6CDE-8F69-35D4A196ED47}"/>
                </a:ext>
              </a:extLst>
            </p:cNvPr>
            <p:cNvSpPr/>
            <p:nvPr/>
          </p:nvSpPr>
          <p:spPr>
            <a:xfrm>
              <a:off x="1790493" y="1514474"/>
              <a:ext cx="2304802" cy="876301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vērtības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aizpildītas</a:t>
              </a:r>
              <a:endPara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Diamond 279">
              <a:extLst>
                <a:ext uri="{FF2B5EF4-FFF2-40B4-BE49-F238E27FC236}">
                  <a16:creationId xmlns:a16="http://schemas.microsoft.com/office/drawing/2014/main" id="{49ABAAA1-AA33-8ADC-BE19-FEB759A66275}"/>
                </a:ext>
              </a:extLst>
            </p:cNvPr>
            <p:cNvSpPr/>
            <p:nvPr/>
          </p:nvSpPr>
          <p:spPr>
            <a:xfrm>
              <a:off x="1809751" y="2732699"/>
              <a:ext cx="2266508" cy="886801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 e-pasts eksistē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Diamond 280">
              <a:extLst>
                <a:ext uri="{FF2B5EF4-FFF2-40B4-BE49-F238E27FC236}">
                  <a16:creationId xmlns:a16="http://schemas.microsoft.com/office/drawing/2014/main" id="{59EC15F3-C715-E19F-2898-F02334CA98D6}"/>
                </a:ext>
              </a:extLst>
            </p:cNvPr>
            <p:cNvSpPr/>
            <p:nvPr/>
          </p:nvSpPr>
          <p:spPr>
            <a:xfrm>
              <a:off x="1809753" y="3942374"/>
              <a:ext cx="2265680" cy="924901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 parole ir pareiza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Arrow Connector 281">
              <a:extLst>
                <a:ext uri="{FF2B5EF4-FFF2-40B4-BE49-F238E27FC236}">
                  <a16:creationId xmlns:a16="http://schemas.microsoft.com/office/drawing/2014/main" id="{B2EDD222-7A7D-36B6-E70F-FCB533F03C48}"/>
                </a:ext>
              </a:extLst>
            </p:cNvPr>
            <p:cNvCxnSpPr/>
            <p:nvPr/>
          </p:nvCxnSpPr>
          <p:spPr>
            <a:xfrm>
              <a:off x="2937780" y="390525"/>
              <a:ext cx="100" cy="352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282">
              <a:extLst>
                <a:ext uri="{FF2B5EF4-FFF2-40B4-BE49-F238E27FC236}">
                  <a16:creationId xmlns:a16="http://schemas.microsoft.com/office/drawing/2014/main" id="{A11B9A78-27B2-A894-F0E2-78D4781F735A}"/>
                </a:ext>
              </a:extLst>
            </p:cNvPr>
            <p:cNvCxnSpPr/>
            <p:nvPr/>
          </p:nvCxnSpPr>
          <p:spPr>
            <a:xfrm>
              <a:off x="2937880" y="1209675"/>
              <a:ext cx="5014" cy="304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930922F1-C1E9-BCFE-0367-1BF26D69F34E}"/>
                </a:ext>
              </a:extLst>
            </p:cNvPr>
            <p:cNvSpPr txBox="1"/>
            <p:nvPr/>
          </p:nvSpPr>
          <p:spPr>
            <a:xfrm>
              <a:off x="1493625" y="1628747"/>
              <a:ext cx="36703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D46D9AB4-CF9D-57E0-E641-5C83B8D41678}"/>
                </a:ext>
              </a:extLst>
            </p:cNvPr>
            <p:cNvSpPr txBox="1"/>
            <p:nvPr/>
          </p:nvSpPr>
          <p:spPr>
            <a:xfrm>
              <a:off x="1493482" y="2865422"/>
              <a:ext cx="31115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Jā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C21D1BE9-D7E0-1504-5322-C3D38C03371C}"/>
                </a:ext>
              </a:extLst>
            </p:cNvPr>
            <p:cNvSpPr txBox="1"/>
            <p:nvPr/>
          </p:nvSpPr>
          <p:spPr>
            <a:xfrm>
              <a:off x="1494752" y="4085250"/>
              <a:ext cx="34798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49AC89AA-CEF6-1535-B731-E4F1E1346A6E}"/>
                </a:ext>
              </a:extLst>
            </p:cNvPr>
            <p:cNvSpPr txBox="1"/>
            <p:nvPr/>
          </p:nvSpPr>
          <p:spPr>
            <a:xfrm>
              <a:off x="4014681" y="1602923"/>
              <a:ext cx="31115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Jā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A51817B-8DB1-3F0E-E76D-E26FA4EEE30D}"/>
                </a:ext>
              </a:extLst>
            </p:cNvPr>
            <p:cNvSpPr txBox="1"/>
            <p:nvPr/>
          </p:nvSpPr>
          <p:spPr>
            <a:xfrm>
              <a:off x="3980183" y="2836562"/>
              <a:ext cx="363855" cy="2489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4E3E3771-5A06-2159-C55C-215943B340A2}"/>
                </a:ext>
              </a:extLst>
            </p:cNvPr>
            <p:cNvSpPr txBox="1"/>
            <p:nvPr/>
          </p:nvSpPr>
          <p:spPr>
            <a:xfrm>
              <a:off x="4015951" y="4047150"/>
              <a:ext cx="29972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Jā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Connector: Elbow 289">
              <a:extLst>
                <a:ext uri="{FF2B5EF4-FFF2-40B4-BE49-F238E27FC236}">
                  <a16:creationId xmlns:a16="http://schemas.microsoft.com/office/drawing/2014/main" id="{C7480697-2839-C026-DCB7-6E023C029336}"/>
                </a:ext>
              </a:extLst>
            </p:cNvPr>
            <p:cNvCxnSpPr/>
            <p:nvPr/>
          </p:nvCxnSpPr>
          <p:spPr>
            <a:xfrm rot="10800000" flipH="1" flipV="1">
              <a:off x="1809751" y="3176100"/>
              <a:ext cx="1132842" cy="766274"/>
            </a:xfrm>
            <a:prstGeom prst="bentConnector4">
              <a:avLst>
                <a:gd name="adj1" fmla="val -20179"/>
                <a:gd name="adj2" fmla="val 7893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: Elbow 290">
              <a:extLst>
                <a:ext uri="{FF2B5EF4-FFF2-40B4-BE49-F238E27FC236}">
                  <a16:creationId xmlns:a16="http://schemas.microsoft.com/office/drawing/2014/main" id="{9139BBCA-7191-14FC-80D4-A279C2F1893C}"/>
                </a:ext>
              </a:extLst>
            </p:cNvPr>
            <p:cNvCxnSpPr/>
            <p:nvPr/>
          </p:nvCxnSpPr>
          <p:spPr>
            <a:xfrm flipH="1">
              <a:off x="2943005" y="1952625"/>
              <a:ext cx="1152290" cy="780074"/>
            </a:xfrm>
            <a:prstGeom prst="bentConnector4">
              <a:avLst>
                <a:gd name="adj1" fmla="val -19839"/>
                <a:gd name="adj2" fmla="val 7808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Flowchart: Punched Tape 291">
              <a:extLst>
                <a:ext uri="{FF2B5EF4-FFF2-40B4-BE49-F238E27FC236}">
                  <a16:creationId xmlns:a16="http://schemas.microsoft.com/office/drawing/2014/main" id="{326631C1-4A83-73EB-0B5E-4639B516B466}"/>
                </a:ext>
              </a:extLst>
            </p:cNvPr>
            <p:cNvSpPr/>
            <p:nvPr/>
          </p:nvSpPr>
          <p:spPr>
            <a:xfrm>
              <a:off x="809625" y="933450"/>
              <a:ext cx="1270398" cy="733425"/>
            </a:xfrm>
            <a:prstGeom prst="flowChartPunchedTap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input fields are required!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lowchart: Punched Tape 292">
              <a:extLst>
                <a:ext uri="{FF2B5EF4-FFF2-40B4-BE49-F238E27FC236}">
                  <a16:creationId xmlns:a16="http://schemas.microsoft.com/office/drawing/2014/main" id="{A7BFA6E0-E5AD-9952-DF25-A1F046A659B4}"/>
                </a:ext>
              </a:extLst>
            </p:cNvPr>
            <p:cNvSpPr/>
            <p:nvPr/>
          </p:nvSpPr>
          <p:spPr>
            <a:xfrm>
              <a:off x="4465294" y="2228851"/>
              <a:ext cx="1745006" cy="857249"/>
            </a:xfrm>
            <a:prstGeom prst="flowChartPunchedTap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[e-pasta nosaukums] – this email does not exist!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Connector: Elbow 293">
              <a:extLst>
                <a:ext uri="{FF2B5EF4-FFF2-40B4-BE49-F238E27FC236}">
                  <a16:creationId xmlns:a16="http://schemas.microsoft.com/office/drawing/2014/main" id="{F66D4969-6D00-D04B-AC34-A3D7F0A94C54}"/>
                </a:ext>
              </a:extLst>
            </p:cNvPr>
            <p:cNvCxnSpPr/>
            <p:nvPr/>
          </p:nvCxnSpPr>
          <p:spPr>
            <a:xfrm flipV="1">
              <a:off x="4076259" y="3000375"/>
              <a:ext cx="1261538" cy="17572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294">
              <a:extLst>
                <a:ext uri="{FF2B5EF4-FFF2-40B4-BE49-F238E27FC236}">
                  <a16:creationId xmlns:a16="http://schemas.microsoft.com/office/drawing/2014/main" id="{68B53F6F-07D5-51A9-7556-F9148196D2FE}"/>
                </a:ext>
              </a:extLst>
            </p:cNvPr>
            <p:cNvCxnSpPr/>
            <p:nvPr/>
          </p:nvCxnSpPr>
          <p:spPr>
            <a:xfrm rot="16200000" flipV="1">
              <a:off x="3352026" y="328804"/>
              <a:ext cx="1571626" cy="2399917"/>
            </a:xfrm>
            <a:prstGeom prst="bentConnector3">
              <a:avLst>
                <a:gd name="adj1" fmla="val 11454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nector: Elbow 295">
              <a:extLst>
                <a:ext uri="{FF2B5EF4-FFF2-40B4-BE49-F238E27FC236}">
                  <a16:creationId xmlns:a16="http://schemas.microsoft.com/office/drawing/2014/main" id="{199D876B-746C-A23B-0E48-7EF2DD6147A8}"/>
                </a:ext>
              </a:extLst>
            </p:cNvPr>
            <p:cNvCxnSpPr/>
            <p:nvPr/>
          </p:nvCxnSpPr>
          <p:spPr>
            <a:xfrm rot="10800000">
              <a:off x="1444825" y="1593533"/>
              <a:ext cx="345669" cy="35909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or: Elbow 296">
              <a:extLst>
                <a:ext uri="{FF2B5EF4-FFF2-40B4-BE49-F238E27FC236}">
                  <a16:creationId xmlns:a16="http://schemas.microsoft.com/office/drawing/2014/main" id="{7345F4AA-41B3-AD7D-B3CD-65D847B485AD}"/>
                </a:ext>
              </a:extLst>
            </p:cNvPr>
            <p:cNvCxnSpPr/>
            <p:nvPr/>
          </p:nvCxnSpPr>
          <p:spPr>
            <a:xfrm rot="5400000" flipH="1" flipV="1">
              <a:off x="2059431" y="128344"/>
              <a:ext cx="263843" cy="1493056"/>
            </a:xfrm>
            <a:prstGeom prst="bentConnector3">
              <a:avLst>
                <a:gd name="adj1" fmla="val 18664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Flowchart: Punched Tape 297">
              <a:extLst>
                <a:ext uri="{FF2B5EF4-FFF2-40B4-BE49-F238E27FC236}">
                  <a16:creationId xmlns:a16="http://schemas.microsoft.com/office/drawing/2014/main" id="{0ECC4C26-B97D-5DDE-2AC0-2C0706C18992}"/>
                </a:ext>
              </a:extLst>
            </p:cNvPr>
            <p:cNvSpPr/>
            <p:nvPr/>
          </p:nvSpPr>
          <p:spPr>
            <a:xfrm>
              <a:off x="18377" y="3254943"/>
              <a:ext cx="1476375" cy="755082"/>
            </a:xfrm>
            <a:prstGeom prst="flowChartPunchedTap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Incorrect credentials!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Connector: Elbow 298">
              <a:extLst>
                <a:ext uri="{FF2B5EF4-FFF2-40B4-BE49-F238E27FC236}">
                  <a16:creationId xmlns:a16="http://schemas.microsoft.com/office/drawing/2014/main" id="{95388530-92F9-D745-45F7-1F48D2977CD5}"/>
                </a:ext>
              </a:extLst>
            </p:cNvPr>
            <p:cNvCxnSpPr/>
            <p:nvPr/>
          </p:nvCxnSpPr>
          <p:spPr>
            <a:xfrm rot="10800000">
              <a:off x="756565" y="3934517"/>
              <a:ext cx="1053188" cy="47030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nector: Elbow 299">
              <a:extLst>
                <a:ext uri="{FF2B5EF4-FFF2-40B4-BE49-F238E27FC236}">
                  <a16:creationId xmlns:a16="http://schemas.microsoft.com/office/drawing/2014/main" id="{B4305DB9-E24A-1DC5-389F-828BD8D104C0}"/>
                </a:ext>
              </a:extLst>
            </p:cNvPr>
            <p:cNvCxnSpPr/>
            <p:nvPr/>
          </p:nvCxnSpPr>
          <p:spPr>
            <a:xfrm rot="5400000" flipH="1" flipV="1">
              <a:off x="553472" y="946044"/>
              <a:ext cx="2587501" cy="2181315"/>
            </a:xfrm>
            <a:prstGeom prst="bentConnector3">
              <a:avLst>
                <a:gd name="adj1" fmla="val 108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300">
              <a:extLst>
                <a:ext uri="{FF2B5EF4-FFF2-40B4-BE49-F238E27FC236}">
                  <a16:creationId xmlns:a16="http://schemas.microsoft.com/office/drawing/2014/main" id="{B0A9A48F-D84D-24B5-D170-0E735611DB85}"/>
                </a:ext>
              </a:extLst>
            </p:cNvPr>
            <p:cNvSpPr/>
            <p:nvPr/>
          </p:nvSpPr>
          <p:spPr>
            <a:xfrm>
              <a:off x="2390776" y="5095191"/>
              <a:ext cx="1085850" cy="2769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Pieslēdz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301">
              <a:extLst>
                <a:ext uri="{FF2B5EF4-FFF2-40B4-BE49-F238E27FC236}">
                  <a16:creationId xmlns:a16="http://schemas.microsoft.com/office/drawing/2014/main" id="{9FE8A2F3-8E10-0A66-ADAB-8B2B41035BD8}"/>
                </a:ext>
              </a:extLst>
            </p:cNvPr>
            <p:cNvSpPr/>
            <p:nvPr/>
          </p:nvSpPr>
          <p:spPr>
            <a:xfrm>
              <a:off x="1981200" y="5543550"/>
              <a:ext cx="1914525" cy="266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Aktivizē “lietotāja logu”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302">
              <a:extLst>
                <a:ext uri="{FF2B5EF4-FFF2-40B4-BE49-F238E27FC236}">
                  <a16:creationId xmlns:a16="http://schemas.microsoft.com/office/drawing/2014/main" id="{79EA47C7-8574-5EDD-5BB6-F9A0A9D4E7D9}"/>
                </a:ext>
              </a:extLst>
            </p:cNvPr>
            <p:cNvSpPr/>
            <p:nvPr/>
          </p:nvSpPr>
          <p:spPr>
            <a:xfrm>
              <a:off x="2256156" y="5952724"/>
              <a:ext cx="1363345" cy="40045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Beigas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Connector: Elbow 303">
              <a:extLst>
                <a:ext uri="{FF2B5EF4-FFF2-40B4-BE49-F238E27FC236}">
                  <a16:creationId xmlns:a16="http://schemas.microsoft.com/office/drawing/2014/main" id="{FDD976CC-26DB-F044-18B3-973E896538A3}"/>
                </a:ext>
              </a:extLst>
            </p:cNvPr>
            <p:cNvCxnSpPr/>
            <p:nvPr/>
          </p:nvCxnSpPr>
          <p:spPr>
            <a:xfrm flipH="1">
              <a:off x="2933701" y="4404825"/>
              <a:ext cx="1141732" cy="690366"/>
            </a:xfrm>
            <a:prstGeom prst="bentConnector4">
              <a:avLst>
                <a:gd name="adj1" fmla="val -20022"/>
                <a:gd name="adj2" fmla="val 8349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or: Elbow 304">
              <a:extLst>
                <a:ext uri="{FF2B5EF4-FFF2-40B4-BE49-F238E27FC236}">
                  <a16:creationId xmlns:a16="http://schemas.microsoft.com/office/drawing/2014/main" id="{E8797275-177C-B7F3-73D0-C303B7C166C7}"/>
                </a:ext>
              </a:extLst>
            </p:cNvPr>
            <p:cNvCxnSpPr/>
            <p:nvPr/>
          </p:nvCxnSpPr>
          <p:spPr>
            <a:xfrm rot="16200000" flipH="1">
              <a:off x="2850357" y="5455444"/>
              <a:ext cx="171450" cy="476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or: Elbow 305">
              <a:extLst>
                <a:ext uri="{FF2B5EF4-FFF2-40B4-BE49-F238E27FC236}">
                  <a16:creationId xmlns:a16="http://schemas.microsoft.com/office/drawing/2014/main" id="{1CFBEC49-CAB7-A62A-0B0F-3E5467D5E95F}"/>
                </a:ext>
              </a:extLst>
            </p:cNvPr>
            <p:cNvCxnSpPr/>
            <p:nvPr/>
          </p:nvCxnSpPr>
          <p:spPr>
            <a:xfrm rot="5400000">
              <a:off x="2866909" y="5881170"/>
              <a:ext cx="142474" cy="63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73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8DE68F8D-348D-8C0B-84EA-6F108D66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69" y="286604"/>
            <a:ext cx="10066788" cy="1449917"/>
          </a:xfrm>
        </p:spPr>
        <p:txBody>
          <a:bodyPr/>
          <a:lstStyle/>
          <a:p>
            <a:r>
              <a:rPr lang="en-US" dirty="0" err="1"/>
              <a:t>Pieslēgšanās</a:t>
            </a:r>
            <a:r>
              <a:rPr lang="en-US" dirty="0"/>
              <a:t> </a:t>
            </a:r>
            <a:r>
              <a:rPr lang="en-US" dirty="0" err="1"/>
              <a:t>funkcijas</a:t>
            </a:r>
            <a:r>
              <a:rPr lang="en-US" dirty="0"/>
              <a:t> </a:t>
            </a:r>
            <a:r>
              <a:rPr lang="en-US" dirty="0" err="1"/>
              <a:t>blokshēma</a:t>
            </a:r>
            <a:endParaRPr lang="lv-LV" dirty="0"/>
          </a:p>
        </p:txBody>
      </p:sp>
      <p:grpSp>
        <p:nvGrpSpPr>
          <p:cNvPr id="35" name="Canvas 351">
            <a:extLst>
              <a:ext uri="{FF2B5EF4-FFF2-40B4-BE49-F238E27FC236}">
                <a16:creationId xmlns:a16="http://schemas.microsoft.com/office/drawing/2014/main" id="{E85E73AB-D8D2-6A41-FAE7-6EAE54AD5681}"/>
              </a:ext>
            </a:extLst>
          </p:cNvPr>
          <p:cNvGrpSpPr/>
          <p:nvPr/>
        </p:nvGrpSpPr>
        <p:grpSpPr>
          <a:xfrm>
            <a:off x="2983530" y="2009618"/>
            <a:ext cx="5943600" cy="3863340"/>
            <a:chOff x="0" y="0"/>
            <a:chExt cx="5943600" cy="3863340"/>
          </a:xfrm>
        </p:grpSpPr>
        <p:sp>
          <p:nvSpPr>
            <p:cNvPr id="36" name="Taisnstūris 35">
              <a:extLst>
                <a:ext uri="{FF2B5EF4-FFF2-40B4-BE49-F238E27FC236}">
                  <a16:creationId xmlns:a16="http://schemas.microsoft.com/office/drawing/2014/main" id="{0C45C554-20A5-04B8-FE01-F24902EE3033}"/>
                </a:ext>
              </a:extLst>
            </p:cNvPr>
            <p:cNvSpPr/>
            <p:nvPr/>
          </p:nvSpPr>
          <p:spPr>
            <a:xfrm>
              <a:off x="0" y="0"/>
              <a:ext cx="5943600" cy="386334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37" name="Oval 337">
              <a:extLst>
                <a:ext uri="{FF2B5EF4-FFF2-40B4-BE49-F238E27FC236}">
                  <a16:creationId xmlns:a16="http://schemas.microsoft.com/office/drawing/2014/main" id="{54CA08DB-E0EC-802A-8775-70A2AE3AC0E9}"/>
                </a:ext>
              </a:extLst>
            </p:cNvPr>
            <p:cNvSpPr/>
            <p:nvPr/>
          </p:nvSpPr>
          <p:spPr>
            <a:xfrm>
              <a:off x="2532284" y="66675"/>
              <a:ext cx="1363442" cy="3905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Sākums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38">
              <a:extLst>
                <a:ext uri="{FF2B5EF4-FFF2-40B4-BE49-F238E27FC236}">
                  <a16:creationId xmlns:a16="http://schemas.microsoft.com/office/drawing/2014/main" id="{58840BF9-DA1F-FCF5-7080-F0BF4D5C9DA7}"/>
                </a:ext>
              </a:extLst>
            </p:cNvPr>
            <p:cNvSpPr/>
            <p:nvPr/>
          </p:nvSpPr>
          <p:spPr>
            <a:xfrm>
              <a:off x="2404257" y="780890"/>
              <a:ext cx="2043918" cy="3334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Nolasa ievadīto vērtību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Diamond 339">
              <a:extLst>
                <a:ext uri="{FF2B5EF4-FFF2-40B4-BE49-F238E27FC236}">
                  <a16:creationId xmlns:a16="http://schemas.microsoft.com/office/drawing/2014/main" id="{12652504-F07B-4567-5D2B-EC482186D770}"/>
                </a:ext>
              </a:extLst>
            </p:cNvPr>
            <p:cNvSpPr/>
            <p:nvPr/>
          </p:nvSpPr>
          <p:spPr>
            <a:xfrm>
              <a:off x="2057399" y="1343025"/>
              <a:ext cx="2314575" cy="1152525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sakrīt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datubāzi</a:t>
              </a:r>
              <a:endPara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40">
              <a:extLst>
                <a:ext uri="{FF2B5EF4-FFF2-40B4-BE49-F238E27FC236}">
                  <a16:creationId xmlns:a16="http://schemas.microsoft.com/office/drawing/2014/main" id="{4AC4DF72-C2C5-2BEC-88ED-485ACD58FF3E}"/>
                </a:ext>
              </a:extLst>
            </p:cNvPr>
            <p:cNvCxnSpPr/>
            <p:nvPr/>
          </p:nvCxnSpPr>
          <p:spPr>
            <a:xfrm flipH="1">
              <a:off x="3209469" y="457200"/>
              <a:ext cx="4536" cy="323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341">
              <a:extLst>
                <a:ext uri="{FF2B5EF4-FFF2-40B4-BE49-F238E27FC236}">
                  <a16:creationId xmlns:a16="http://schemas.microsoft.com/office/drawing/2014/main" id="{4ACF1FA8-6056-C2A4-B773-97D6EB5636C3}"/>
                </a:ext>
              </a:extLst>
            </p:cNvPr>
            <p:cNvCxnSpPr/>
            <p:nvPr/>
          </p:nvCxnSpPr>
          <p:spPr>
            <a:xfrm>
              <a:off x="3209469" y="1114425"/>
              <a:ext cx="5218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 Box 342">
              <a:extLst>
                <a:ext uri="{FF2B5EF4-FFF2-40B4-BE49-F238E27FC236}">
                  <a16:creationId xmlns:a16="http://schemas.microsoft.com/office/drawing/2014/main" id="{7495F40E-3FB2-01DB-C934-1DF44F9F63E0}"/>
                </a:ext>
              </a:extLst>
            </p:cNvPr>
            <p:cNvSpPr txBox="1"/>
            <p:nvPr/>
          </p:nvSpPr>
          <p:spPr>
            <a:xfrm>
              <a:off x="1493625" y="1628660"/>
              <a:ext cx="36703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Nē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1">
              <a:extLst>
                <a:ext uri="{FF2B5EF4-FFF2-40B4-BE49-F238E27FC236}">
                  <a16:creationId xmlns:a16="http://schemas.microsoft.com/office/drawing/2014/main" id="{955A6CF6-BED0-912D-5EDD-7F7A43C27D36}"/>
                </a:ext>
              </a:extLst>
            </p:cNvPr>
            <p:cNvSpPr txBox="1"/>
            <p:nvPr/>
          </p:nvSpPr>
          <p:spPr>
            <a:xfrm>
              <a:off x="4315671" y="1545691"/>
              <a:ext cx="311150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Jā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Connector: Elbow 344">
              <a:extLst>
                <a:ext uri="{FF2B5EF4-FFF2-40B4-BE49-F238E27FC236}">
                  <a16:creationId xmlns:a16="http://schemas.microsoft.com/office/drawing/2014/main" id="{994B8D3A-C49A-8F41-9A5F-B2720AD48AE1}"/>
                </a:ext>
              </a:extLst>
            </p:cNvPr>
            <p:cNvCxnSpPr/>
            <p:nvPr/>
          </p:nvCxnSpPr>
          <p:spPr>
            <a:xfrm flipH="1">
              <a:off x="3209926" y="1919288"/>
              <a:ext cx="1162048" cy="870851"/>
            </a:xfrm>
            <a:prstGeom prst="bentConnector4">
              <a:avLst>
                <a:gd name="adj1" fmla="val -19672"/>
                <a:gd name="adj2" fmla="val 8308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Flowchart: Punched Tape 345">
              <a:extLst>
                <a:ext uri="{FF2B5EF4-FFF2-40B4-BE49-F238E27FC236}">
                  <a16:creationId xmlns:a16="http://schemas.microsoft.com/office/drawing/2014/main" id="{D0221A8D-CF6C-BF25-B5A1-DCD9F2090AC5}"/>
                </a:ext>
              </a:extLst>
            </p:cNvPr>
            <p:cNvSpPr/>
            <p:nvPr/>
          </p:nvSpPr>
          <p:spPr>
            <a:xfrm>
              <a:off x="333375" y="1009650"/>
              <a:ext cx="1746648" cy="761594"/>
            </a:xfrm>
            <a:prstGeom prst="flowChartPunchedTap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user found related to your search</a:t>
              </a:r>
              <a:endPara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Connector: Elbow 346">
              <a:extLst>
                <a:ext uri="{FF2B5EF4-FFF2-40B4-BE49-F238E27FC236}">
                  <a16:creationId xmlns:a16="http://schemas.microsoft.com/office/drawing/2014/main" id="{B921D776-833B-70EB-A18F-8CDB733DBD69}"/>
                </a:ext>
              </a:extLst>
            </p:cNvPr>
            <p:cNvCxnSpPr/>
            <p:nvPr/>
          </p:nvCxnSpPr>
          <p:spPr>
            <a:xfrm rot="10800000">
              <a:off x="1206699" y="1695086"/>
              <a:ext cx="850700" cy="22420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or: Elbow 347">
              <a:extLst>
                <a:ext uri="{FF2B5EF4-FFF2-40B4-BE49-F238E27FC236}">
                  <a16:creationId xmlns:a16="http://schemas.microsoft.com/office/drawing/2014/main" id="{077873B0-2C10-F5C4-1B59-9C73DDEEB991}"/>
                </a:ext>
              </a:extLst>
            </p:cNvPr>
            <p:cNvCxnSpPr/>
            <p:nvPr/>
          </p:nvCxnSpPr>
          <p:spPr>
            <a:xfrm rot="5400000" flipH="1" flipV="1">
              <a:off x="2055680" y="-67980"/>
              <a:ext cx="304809" cy="2002770"/>
            </a:xfrm>
            <a:prstGeom prst="bentConnector3">
              <a:avLst>
                <a:gd name="adj1" fmla="val 17499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348">
              <a:extLst>
                <a:ext uri="{FF2B5EF4-FFF2-40B4-BE49-F238E27FC236}">
                  <a16:creationId xmlns:a16="http://schemas.microsoft.com/office/drawing/2014/main" id="{0AEAEE8D-D118-BA3D-7A49-1C19E521EC0E}"/>
                </a:ext>
              </a:extLst>
            </p:cNvPr>
            <p:cNvSpPr/>
            <p:nvPr/>
          </p:nvSpPr>
          <p:spPr>
            <a:xfrm>
              <a:off x="2371726" y="2789745"/>
              <a:ext cx="1743074" cy="2769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Izvada sarakstu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349">
              <a:extLst>
                <a:ext uri="{FF2B5EF4-FFF2-40B4-BE49-F238E27FC236}">
                  <a16:creationId xmlns:a16="http://schemas.microsoft.com/office/drawing/2014/main" id="{71B02101-4F1B-702A-01E9-5847A49494E8}"/>
                </a:ext>
              </a:extLst>
            </p:cNvPr>
            <p:cNvSpPr/>
            <p:nvPr/>
          </p:nvSpPr>
          <p:spPr>
            <a:xfrm>
              <a:off x="2532284" y="3304774"/>
              <a:ext cx="1363345" cy="40045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Beigas</a:t>
              </a:r>
              <a:endParaRPr lang="lv-LV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Connector: Elbow 350">
              <a:extLst>
                <a:ext uri="{FF2B5EF4-FFF2-40B4-BE49-F238E27FC236}">
                  <a16:creationId xmlns:a16="http://schemas.microsoft.com/office/drawing/2014/main" id="{89C28B3D-3FE0-B46C-5FE0-30CFE98E221C}"/>
                </a:ext>
              </a:extLst>
            </p:cNvPr>
            <p:cNvCxnSpPr/>
            <p:nvPr/>
          </p:nvCxnSpPr>
          <p:spPr>
            <a:xfrm rot="16200000" flipH="1">
              <a:off x="3093078" y="3183895"/>
              <a:ext cx="237726" cy="403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691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85AF5EA7-B741-C89F-53FB-8F3F15DE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Datubāze</a:t>
            </a:r>
            <a:endParaRPr lang="lv-LV" dirty="0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C1841DBF-ABBD-4084-1D8D-95BDF82094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spcAft>
                <a:spcPts val="0"/>
              </a:spcAft>
            </a:pPr>
            <a:r>
              <a:rPr lang="en-US" dirty="0" err="1"/>
              <a:t>Datubāzes</a:t>
            </a:r>
            <a:r>
              <a:rPr lang="en-US" dirty="0"/>
              <a:t> </a:t>
            </a:r>
            <a:r>
              <a:rPr lang="en-US" dirty="0" err="1"/>
              <a:t>nosaukums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“</a:t>
            </a:r>
            <a:r>
              <a:rPr lang="en-US" i="1" dirty="0" err="1"/>
              <a:t>chatapp</a:t>
            </a:r>
            <a:r>
              <a:rPr lang="en-US" dirty="0"/>
              <a:t>”, </a:t>
            </a:r>
            <a:r>
              <a:rPr lang="en-US" dirty="0" err="1"/>
              <a:t>tajā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iekļautas</a:t>
            </a:r>
            <a:r>
              <a:rPr lang="en-US" dirty="0"/>
              <a:t> 2 </a:t>
            </a:r>
            <a:r>
              <a:rPr lang="en-US" dirty="0" err="1"/>
              <a:t>tabulas</a:t>
            </a:r>
            <a:r>
              <a:rPr lang="en-US" dirty="0"/>
              <a:t>, </a:t>
            </a:r>
            <a:r>
              <a:rPr lang="en-US" dirty="0" err="1"/>
              <a:t>kuras</a:t>
            </a:r>
            <a:r>
              <a:rPr lang="en-US" dirty="0"/>
              <a:t> </a:t>
            </a:r>
            <a:r>
              <a:rPr lang="en-US" dirty="0" err="1"/>
              <a:t>sauc</a:t>
            </a:r>
            <a:r>
              <a:rPr lang="en-US" dirty="0"/>
              <a:t> par “</a:t>
            </a:r>
            <a:r>
              <a:rPr lang="en-US" i="1" dirty="0"/>
              <a:t>user</a:t>
            </a:r>
            <a:r>
              <a:rPr lang="en-US" dirty="0"/>
              <a:t>” un “</a:t>
            </a:r>
            <a:r>
              <a:rPr lang="en-US" i="1" dirty="0"/>
              <a:t>messages</a:t>
            </a:r>
            <a:r>
              <a:rPr lang="en-US" dirty="0"/>
              <a:t>”, </a:t>
            </a:r>
            <a:r>
              <a:rPr lang="en-US" dirty="0" err="1"/>
              <a:t>kuras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savstarpēji</a:t>
            </a:r>
            <a:r>
              <a:rPr lang="en-US" dirty="0"/>
              <a:t> </a:t>
            </a:r>
            <a:r>
              <a:rPr lang="en-US" dirty="0" err="1"/>
              <a:t>saistītas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relāciju</a:t>
            </a:r>
            <a:r>
              <a:rPr lang="en-US" dirty="0"/>
              <a:t>.</a:t>
            </a:r>
          </a:p>
          <a:p>
            <a:pPr algn="just">
              <a:lnSpc>
                <a:spcPct val="160000"/>
              </a:lnSpc>
              <a:spcAft>
                <a:spcPts val="0"/>
              </a:spcAft>
            </a:pPr>
            <a:r>
              <a:rPr lang="en-US" dirty="0" err="1"/>
              <a:t>Tabulā</a:t>
            </a:r>
            <a:r>
              <a:rPr lang="en-US" dirty="0"/>
              <a:t> “</a:t>
            </a:r>
            <a:r>
              <a:rPr lang="en-US" i="1" dirty="0"/>
              <a:t>users</a:t>
            </a:r>
            <a:r>
              <a:rPr lang="en-US" dirty="0"/>
              <a:t>”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saglabāts</a:t>
            </a:r>
            <a:r>
              <a:rPr lang="en-US" dirty="0"/>
              <a:t> </a:t>
            </a:r>
            <a:r>
              <a:rPr lang="en-US" dirty="0" err="1"/>
              <a:t>lietotāja</a:t>
            </a:r>
            <a:r>
              <a:rPr lang="en-US" dirty="0"/>
              <a:t> </a:t>
            </a:r>
            <a:r>
              <a:rPr lang="en-US" dirty="0" err="1"/>
              <a:t>vārds</a:t>
            </a:r>
            <a:r>
              <a:rPr lang="en-US" dirty="0"/>
              <a:t>, </a:t>
            </a:r>
            <a:r>
              <a:rPr lang="en-US" dirty="0" err="1"/>
              <a:t>uzvārds</a:t>
            </a:r>
            <a:r>
              <a:rPr lang="en-US" dirty="0"/>
              <a:t>, e-pasts, parole un </a:t>
            </a:r>
            <a:r>
              <a:rPr lang="en-US" dirty="0" err="1"/>
              <a:t>bilde</a:t>
            </a:r>
            <a:r>
              <a:rPr lang="en-US" dirty="0"/>
              <a:t> (</a:t>
            </a:r>
            <a:r>
              <a:rPr lang="en-US" i="1" dirty="0" err="1"/>
              <a:t>fname</a:t>
            </a:r>
            <a:r>
              <a:rPr lang="en-US" dirty="0"/>
              <a:t>, </a:t>
            </a:r>
            <a:r>
              <a:rPr lang="en-US" i="1" dirty="0" err="1"/>
              <a:t>lname</a:t>
            </a:r>
            <a:r>
              <a:rPr lang="en-US" dirty="0"/>
              <a:t>, </a:t>
            </a:r>
            <a:r>
              <a:rPr lang="en-US" i="1" dirty="0"/>
              <a:t>email</a:t>
            </a:r>
            <a:r>
              <a:rPr lang="en-US" dirty="0"/>
              <a:t>, </a:t>
            </a:r>
            <a:r>
              <a:rPr lang="en-US" i="1" dirty="0"/>
              <a:t>password</a:t>
            </a:r>
            <a:r>
              <a:rPr lang="en-US" dirty="0"/>
              <a:t> un </a:t>
            </a:r>
            <a:r>
              <a:rPr lang="en-US" i="1" dirty="0" err="1"/>
              <a:t>img</a:t>
            </a:r>
            <a:r>
              <a:rPr lang="en-US" dirty="0"/>
              <a:t>). </a:t>
            </a:r>
            <a:r>
              <a:rPr lang="en-US" dirty="0" err="1"/>
              <a:t>Tabulā</a:t>
            </a:r>
            <a:r>
              <a:rPr lang="en-US" dirty="0"/>
              <a:t> “</a:t>
            </a:r>
            <a:r>
              <a:rPr lang="en-US" i="1" dirty="0"/>
              <a:t>messages</a:t>
            </a:r>
            <a:r>
              <a:rPr lang="en-US" dirty="0"/>
              <a:t>”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saglabātas</a:t>
            </a:r>
            <a:r>
              <a:rPr lang="en-US" dirty="0"/>
              <a:t> </a:t>
            </a:r>
            <a:r>
              <a:rPr lang="en-US" dirty="0" err="1"/>
              <a:t>nosūtītās</a:t>
            </a:r>
            <a:r>
              <a:rPr lang="en-US" dirty="0"/>
              <a:t> </a:t>
            </a:r>
            <a:r>
              <a:rPr lang="en-US" dirty="0" err="1"/>
              <a:t>īsziņas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lv-LV" dirty="0"/>
          </a:p>
        </p:txBody>
      </p:sp>
      <p:pic>
        <p:nvPicPr>
          <p:cNvPr id="14" name="Satura vietturis 13">
            <a:extLst>
              <a:ext uri="{FF2B5EF4-FFF2-40B4-BE49-F238E27FC236}">
                <a16:creationId xmlns:a16="http://schemas.microsoft.com/office/drawing/2014/main" id="{C701A46E-19CE-EAD5-A9C9-C21DCCD2EC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6273" y="2339846"/>
            <a:ext cx="5410900" cy="3236060"/>
          </a:xfrm>
        </p:spPr>
      </p:pic>
      <p:sp>
        <p:nvSpPr>
          <p:cNvPr id="15" name="Satura vietturis 7">
            <a:extLst>
              <a:ext uri="{FF2B5EF4-FFF2-40B4-BE49-F238E27FC236}">
                <a16:creationId xmlns:a16="http://schemas.microsoft.com/office/drawing/2014/main" id="{CF1E514A-F515-CD4D-9373-037E80DD3241}"/>
              </a:ext>
            </a:extLst>
          </p:cNvPr>
          <p:cNvSpPr txBox="1">
            <a:spLocks/>
          </p:cNvSpPr>
          <p:nvPr/>
        </p:nvSpPr>
        <p:spPr>
          <a:xfrm>
            <a:off x="6426273" y="1845734"/>
            <a:ext cx="4937760" cy="3857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 ER </a:t>
            </a:r>
            <a:r>
              <a:rPr lang="en-US" dirty="0" err="1"/>
              <a:t>diagramma</a:t>
            </a:r>
            <a:r>
              <a:rPr lang="en-US" dirty="0"/>
              <a:t>: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033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119ED3-6249-BFBA-E10C-E8751B87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91471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/>
              <a:t>Reģistrēšanās </a:t>
            </a:r>
            <a:r>
              <a:rPr lang="en-US" sz="2400" b="1" dirty="0"/>
              <a:t>logs</a:t>
            </a:r>
            <a:endParaRPr lang="lv-LV" sz="2400" b="1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29C00DD-2E98-00CD-2C7A-9D145FAB9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91471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Pieslēgšanās</a:t>
            </a:r>
            <a:r>
              <a:rPr lang="en-US" sz="2400" b="1" dirty="0"/>
              <a:t> logs</a:t>
            </a:r>
            <a:endParaRPr lang="lv-LV" sz="2400" b="1" dirty="0"/>
          </a:p>
        </p:txBody>
      </p:sp>
      <p:pic>
        <p:nvPicPr>
          <p:cNvPr id="38" name="Satura vietturis 11">
            <a:extLst>
              <a:ext uri="{FF2B5EF4-FFF2-40B4-BE49-F238E27FC236}">
                <a16:creationId xmlns:a16="http://schemas.microsoft.com/office/drawing/2014/main" id="{8824BC40-81CF-C75F-AC05-D32EDFA5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96" y="1784235"/>
            <a:ext cx="3764528" cy="4482342"/>
          </a:xfrm>
          <a:prstGeom prst="rect">
            <a:avLst/>
          </a:prstGeom>
        </p:spPr>
      </p:pic>
      <p:pic>
        <p:nvPicPr>
          <p:cNvPr id="39" name="Satura vietturis 8">
            <a:extLst>
              <a:ext uri="{FF2B5EF4-FFF2-40B4-BE49-F238E27FC236}">
                <a16:creationId xmlns:a16="http://schemas.microsoft.com/office/drawing/2014/main" id="{EC3080FE-ADA6-80AC-C572-A1060E1F4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639" y="2058219"/>
            <a:ext cx="4458322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119ED3-6249-BFBA-E10C-E8751B87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91471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lietotāja</a:t>
            </a:r>
            <a:r>
              <a:rPr lang="lv-LV" sz="2400" b="1" dirty="0"/>
              <a:t> </a:t>
            </a:r>
            <a:r>
              <a:rPr lang="en-US" sz="2400" b="1" dirty="0"/>
              <a:t>logs</a:t>
            </a:r>
            <a:endParaRPr lang="lv-LV" sz="2400" b="1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29C00DD-2E98-00CD-2C7A-9D145FAB9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91471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sarakstes</a:t>
            </a:r>
            <a:r>
              <a:rPr lang="en-US" sz="2400" b="1" dirty="0"/>
              <a:t> logs</a:t>
            </a:r>
            <a:endParaRPr lang="lv-LV" sz="2400" b="1" dirty="0"/>
          </a:p>
        </p:txBody>
      </p:sp>
      <p:pic>
        <p:nvPicPr>
          <p:cNvPr id="6" name="Satura vietturis 9">
            <a:extLst>
              <a:ext uri="{FF2B5EF4-FFF2-40B4-BE49-F238E27FC236}">
                <a16:creationId xmlns:a16="http://schemas.microsoft.com/office/drawing/2014/main" id="{CF556818-C763-995E-ABF7-960F38ED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41" y="2045368"/>
            <a:ext cx="3891637" cy="4022725"/>
          </a:xfrm>
          <a:prstGeom prst="rect">
            <a:avLst/>
          </a:prstGeom>
        </p:spPr>
      </p:pic>
      <p:pic>
        <p:nvPicPr>
          <p:cNvPr id="7" name="Satura vietturis 8">
            <a:extLst>
              <a:ext uri="{FF2B5EF4-FFF2-40B4-BE49-F238E27FC236}">
                <a16:creationId xmlns:a16="http://schemas.microsoft.com/office/drawing/2014/main" id="{94C8088C-BAEB-78E2-62B5-8B445B2A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751" y="1823949"/>
            <a:ext cx="3240098" cy="44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C6513EF-39C2-1BC0-1FB0-3D6F373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Testēšana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B7BD77B-C0DE-0278-6076-60519E8A3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Tika </a:t>
            </a:r>
            <a:r>
              <a:rPr lang="en-US" dirty="0" err="1"/>
              <a:t>testēta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Reģistrēšanās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Pieslēgšaņās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Viens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vienu</a:t>
            </a:r>
            <a:r>
              <a:rPr lang="en-US" dirty="0"/>
              <a:t> </a:t>
            </a:r>
            <a:r>
              <a:rPr lang="en-US" dirty="0" err="1"/>
              <a:t>tērzēšanas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Lietotāja</a:t>
            </a:r>
            <a:r>
              <a:rPr lang="en-US" dirty="0"/>
              <a:t> </a:t>
            </a:r>
            <a:r>
              <a:rPr lang="en-US" dirty="0" err="1"/>
              <a:t>meklēšanas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Beigt</a:t>
            </a:r>
            <a:r>
              <a:rPr lang="en-US" dirty="0"/>
              <a:t> </a:t>
            </a:r>
            <a:r>
              <a:rPr lang="en-US" dirty="0" err="1"/>
              <a:t>sesiju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 algn="just">
              <a:buNone/>
            </a:pPr>
            <a:r>
              <a:rPr lang="en-US" i="1" dirty="0" err="1"/>
              <a:t>Testēšanas</a:t>
            </a:r>
            <a:r>
              <a:rPr lang="en-US" i="1" dirty="0"/>
              <a:t> </a:t>
            </a:r>
            <a:r>
              <a:rPr lang="en-US" i="1" dirty="0" err="1"/>
              <a:t>laikā</a:t>
            </a:r>
            <a:r>
              <a:rPr lang="en-US" i="1" dirty="0"/>
              <a:t> no </a:t>
            </a:r>
            <a:r>
              <a:rPr lang="en-US" i="1" dirty="0" err="1"/>
              <a:t>veicamajām</a:t>
            </a:r>
            <a:r>
              <a:rPr lang="en-US" i="1" dirty="0"/>
              <a:t> </a:t>
            </a:r>
            <a:r>
              <a:rPr lang="en-US" i="1" dirty="0" err="1"/>
              <a:t>darbībām</a:t>
            </a:r>
            <a:r>
              <a:rPr lang="en-US" i="1" dirty="0"/>
              <a:t> un </a:t>
            </a:r>
            <a:r>
              <a:rPr lang="en-US" i="1" dirty="0" err="1"/>
              <a:t>vēlamajiem</a:t>
            </a:r>
            <a:r>
              <a:rPr lang="en-US" i="1" dirty="0"/>
              <a:t> </a:t>
            </a:r>
            <a:r>
              <a:rPr lang="en-US" i="1" dirty="0" err="1"/>
              <a:t>rezultātiem</a:t>
            </a:r>
            <a:r>
              <a:rPr lang="en-US" i="1" dirty="0"/>
              <a:t> </a:t>
            </a:r>
            <a:r>
              <a:rPr lang="en-US" i="1" dirty="0" err="1"/>
              <a:t>ir</a:t>
            </a:r>
            <a:r>
              <a:rPr lang="en-US" i="1" dirty="0"/>
              <a:t> </a:t>
            </a:r>
            <a:r>
              <a:rPr lang="en-US" i="1" dirty="0" err="1"/>
              <a:t>iegūts</a:t>
            </a:r>
            <a:r>
              <a:rPr lang="en-US" i="1" dirty="0"/>
              <a:t> </a:t>
            </a:r>
            <a:r>
              <a:rPr lang="en-US" i="1" dirty="0" err="1"/>
              <a:t>vēlamais</a:t>
            </a:r>
            <a:r>
              <a:rPr lang="en-US" i="1" dirty="0"/>
              <a:t> </a:t>
            </a:r>
            <a:r>
              <a:rPr lang="en-US" i="1" dirty="0" err="1"/>
              <a:t>rezultāts</a:t>
            </a:r>
            <a:r>
              <a:rPr lang="en-US" i="1" dirty="0"/>
              <a:t>. </a:t>
            </a:r>
            <a:endParaRPr lang="lv-LV" i="1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EFA40882-8B16-854C-A8F0-7197544FB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407" y="528507"/>
            <a:ext cx="4824556" cy="42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7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11EBAC-E391-A208-92DD-3615FD13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Secinājumi</a:t>
            </a:r>
            <a:r>
              <a:rPr lang="en-US" dirty="0"/>
              <a:t> 1/2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BF6D443-B36A-9E66-6E75-DC871A54A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Kvalifikācijas darba izstrādes laikā bija plānots izstrādāt reāllaika tērzēšanas aplikāciju, kas, manuprāt, ir izdevies un pasniegts atbilstoši klienta vēlmēm un prasībām.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Izveidotā aplikācija ir vizuāli un funkcionāli apmierinoša klientam, galvenokārt gan saņemtās, gan nosūtītās īsziņas lietotāji var redzēt nekavējoties, kas ir viena no svarīgākajām funkcijām reāllaika tiešsaistes tērzēšanā.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Izstrādātā aplikācija varētu interesēt uzņēmumiem, kas vēlas nodrošināt tiešsaistes reāllaika tērzēšanu iekšējai lietošanai, starp darbiniekiem vai sadarbības partneriem.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Izstrādātā aplikācija atšķiras no izpētītajām aplikācijām ar to, ka tā ir izmantojama tikai iekšējai lietošanai uzņēmuma ietvaros, līdz ar to nav iespējama netīša informācijas noplūde.</a:t>
            </a:r>
          </a:p>
        </p:txBody>
      </p:sp>
    </p:spTree>
    <p:extLst>
      <p:ext uri="{BB962C8B-B14F-4D97-AF65-F5344CB8AC3E}">
        <p14:creationId xmlns:p14="http://schemas.microsoft.com/office/powerpoint/2010/main" val="267770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A6B688B-69F0-4667-544C-37EDB706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Secinājumi</a:t>
            </a:r>
            <a:r>
              <a:rPr lang="en-US" dirty="0"/>
              <a:t> 2/2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391EC60-3F43-426F-6284-313C77A15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Aplikāciju tālāk attīstīt varētu pievienojot vairākas funkcijas, piem., grupas sarakstes, lietotāja konta dzēšana, lielāka lietotāja konta personalizēšana un citas, atbilstoši klienta vēlmēm un prasībām.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Kvalifikācijas darba laikā iemācījos izstrādāt, manuprāt, funkcionāli kvalitatīvu tiešsaistes tērzēšanas aplikāciju, kura varētu noderēt arī citiem klientiem iekšējai uzņēmuma lietošanai.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Attīstīju savas </a:t>
            </a:r>
            <a:r>
              <a:rPr lang="lv-LV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PHP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skriptu programmēšanas valodas prasmes.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Nostiprināju </a:t>
            </a:r>
            <a:r>
              <a:rPr lang="lv-LV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skriptu programmēšanas valodas prasmes.</a:t>
            </a:r>
          </a:p>
        </p:txBody>
      </p:sp>
    </p:spTree>
    <p:extLst>
      <p:ext uri="{BB962C8B-B14F-4D97-AF65-F5344CB8AC3E}">
        <p14:creationId xmlns:p14="http://schemas.microsoft.com/office/powerpoint/2010/main" val="92261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01CA0-F257-2B43-01B5-2C557B0044FF}"/>
              </a:ext>
            </a:extLst>
          </p:cNvPr>
          <p:cNvSpPr txBox="1"/>
          <p:nvPr/>
        </p:nvSpPr>
        <p:spPr>
          <a:xfrm>
            <a:off x="1823207" y="2465723"/>
            <a:ext cx="8545585" cy="96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n-US" sz="6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PALDIES PAR UZMANĪBU!</a:t>
            </a:r>
            <a:endParaRPr lang="lv-LV" sz="66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976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A8E8-537B-DE52-1F9B-7E951A95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Mērķi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8602F-2EFA-07D6-E9BE-D302409F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mērķis</a:t>
            </a:r>
            <a:r>
              <a:rPr lang="en-US" dirty="0"/>
              <a:t>: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Izstrādāt</a:t>
            </a:r>
            <a:r>
              <a:rPr lang="en-US" dirty="0"/>
              <a:t> </a:t>
            </a:r>
            <a:r>
              <a:rPr lang="en-US" dirty="0" err="1"/>
              <a:t>reāllaika</a:t>
            </a:r>
            <a:r>
              <a:rPr lang="en-US" dirty="0"/>
              <a:t> </a:t>
            </a:r>
            <a:r>
              <a:rPr lang="en-US" dirty="0" err="1"/>
              <a:t>tērzēšanas</a:t>
            </a:r>
            <a:r>
              <a:rPr lang="en-US" dirty="0"/>
              <a:t> </a:t>
            </a:r>
            <a:r>
              <a:rPr lang="en-US" dirty="0" err="1"/>
              <a:t>aplikāciju</a:t>
            </a:r>
            <a:r>
              <a:rPr lang="en-US" dirty="0"/>
              <a:t> </a:t>
            </a:r>
            <a:r>
              <a:rPr lang="en-US" dirty="0" err="1"/>
              <a:t>pēc</a:t>
            </a:r>
            <a:r>
              <a:rPr lang="en-US" dirty="0"/>
              <a:t> </a:t>
            </a:r>
            <a:r>
              <a:rPr lang="en-US" dirty="0" err="1"/>
              <a:t>klientu</a:t>
            </a:r>
            <a:r>
              <a:rPr lang="en-US" dirty="0"/>
              <a:t> </a:t>
            </a:r>
            <a:r>
              <a:rPr lang="en-US" dirty="0" err="1"/>
              <a:t>vēlmēm</a:t>
            </a:r>
            <a:r>
              <a:rPr lang="en-US" dirty="0"/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u="sng" dirty="0" err="1"/>
              <a:t>Personīgie</a:t>
            </a:r>
            <a:r>
              <a:rPr lang="en-US" u="sng" dirty="0"/>
              <a:t> </a:t>
            </a:r>
            <a:r>
              <a:rPr lang="en-US" u="sng" dirty="0" err="1"/>
              <a:t>mērķi</a:t>
            </a:r>
            <a:r>
              <a:rPr lang="en-US" u="sng" dirty="0"/>
              <a:t> </a:t>
            </a:r>
            <a:r>
              <a:rPr lang="en-US" u="sng" dirty="0" err="1"/>
              <a:t>darba</a:t>
            </a:r>
            <a:r>
              <a:rPr lang="en-US" u="sng" dirty="0"/>
              <a:t> </a:t>
            </a:r>
            <a:r>
              <a:rPr lang="en-US" u="sng" dirty="0" err="1"/>
              <a:t>izstrādes</a:t>
            </a:r>
            <a:r>
              <a:rPr lang="en-US" u="sng" dirty="0"/>
              <a:t> </a:t>
            </a:r>
            <a:r>
              <a:rPr lang="en-US" u="sng" dirty="0" err="1"/>
              <a:t>laikā</a:t>
            </a:r>
            <a:r>
              <a:rPr lang="en-US" u="sng" dirty="0"/>
              <a:t>: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Pilnveidot</a:t>
            </a:r>
            <a:r>
              <a:rPr lang="en-US" dirty="0"/>
              <a:t> </a:t>
            </a:r>
            <a:r>
              <a:rPr lang="en-US" dirty="0" err="1"/>
              <a:t>problēmu</a:t>
            </a:r>
            <a:r>
              <a:rPr lang="en-US" dirty="0"/>
              <a:t> </a:t>
            </a:r>
            <a:r>
              <a:rPr lang="en-US" dirty="0" err="1"/>
              <a:t>risināšanas</a:t>
            </a:r>
            <a:r>
              <a:rPr lang="en-US" dirty="0"/>
              <a:t> </a:t>
            </a:r>
            <a:r>
              <a:rPr lang="en-US" dirty="0" err="1"/>
              <a:t>spējas</a:t>
            </a:r>
            <a:r>
              <a:rPr lang="en-US" dirty="0"/>
              <a:t>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Iemācīties</a:t>
            </a:r>
            <a:r>
              <a:rPr lang="en-US" dirty="0"/>
              <a:t> </a:t>
            </a:r>
            <a:r>
              <a:rPr lang="en-US" dirty="0" err="1"/>
              <a:t>efektīvi</a:t>
            </a:r>
            <a:r>
              <a:rPr lang="en-US" dirty="0"/>
              <a:t> </a:t>
            </a:r>
            <a:r>
              <a:rPr lang="en-US" dirty="0" err="1"/>
              <a:t>rakstīt</a:t>
            </a:r>
            <a:r>
              <a:rPr lang="en-US" dirty="0"/>
              <a:t> </a:t>
            </a:r>
            <a:r>
              <a:rPr lang="en-US" dirty="0" err="1"/>
              <a:t>kodu</a:t>
            </a:r>
            <a:r>
              <a:rPr lang="en-US" dirty="0"/>
              <a:t>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Attīstīt</a:t>
            </a:r>
            <a:r>
              <a:rPr lang="en-US" dirty="0"/>
              <a:t> </a:t>
            </a:r>
            <a:r>
              <a:rPr lang="en-US" i="1" dirty="0"/>
              <a:t>PHP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 </a:t>
            </a:r>
            <a:r>
              <a:rPr lang="en-US" dirty="0" err="1"/>
              <a:t>programmēšanas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prasmes</a:t>
            </a:r>
            <a:r>
              <a:rPr lang="en-US" dirty="0"/>
              <a:t>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Attīstīt</a:t>
            </a:r>
            <a:r>
              <a:rPr lang="en-US" dirty="0"/>
              <a:t> </a:t>
            </a:r>
            <a:r>
              <a:rPr lang="en-US" i="1" dirty="0"/>
              <a:t>JavaScript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 </a:t>
            </a:r>
            <a:r>
              <a:rPr lang="en-US" dirty="0" err="1"/>
              <a:t>programmēšanas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prasmes</a:t>
            </a:r>
            <a:r>
              <a:rPr lang="en-US" dirty="0"/>
              <a:t>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5371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13ED-42DA-350D-29B9-82CAFA1F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uzdevumi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D607A-990A-77D5-47E7-30EDA25A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dirty="0"/>
              <a:t>Sagatavot darba vidi, kur strādāšu;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dirty="0"/>
              <a:t>Ar klientu vienoties par aplikācijas vizuālo izskatu;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dirty="0"/>
              <a:t>Ar klientu vienoties par aplikācijas funkcijām, kādas viņš vēlas;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dirty="0"/>
              <a:t>Sagatavot vizuālo aprakstu, pēc klienta vienotājām vēlmēm;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dirty="0"/>
              <a:t>Ar klientu vienoties, kādas programmēšanas valodas vēlētos izmantot;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dirty="0"/>
              <a:t>Izveidot, pēc klienta vēlmēm, funkcijas priekš aplikācijas, izmantojot skriptu programmēšanas valodas </a:t>
            </a:r>
            <a:r>
              <a:rPr lang="lv-LV" i="1" dirty="0"/>
              <a:t>PHP</a:t>
            </a:r>
            <a:r>
              <a:rPr lang="lv-LV" dirty="0"/>
              <a:t> un </a:t>
            </a:r>
            <a:r>
              <a:rPr lang="lv-LV" i="1" dirty="0" err="1"/>
              <a:t>JavaScript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0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9FA1-3A4A-6B22-377C-4CC4E7C3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Klienta</a:t>
            </a:r>
            <a:r>
              <a:rPr lang="en-US" dirty="0"/>
              <a:t> </a:t>
            </a:r>
            <a:r>
              <a:rPr lang="en-US" dirty="0" err="1"/>
              <a:t>prasības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65BF-1188-FA2B-C707-C0E472D23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/>
              <a:t>Klients vēlas aplikāciju, kura: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Strādā interneta (</a:t>
            </a:r>
            <a:r>
              <a:rPr lang="lv-LV" i="1" dirty="0" err="1"/>
              <a:t>Firefox</a:t>
            </a:r>
            <a:r>
              <a:rPr lang="lv-LV" dirty="0"/>
              <a:t>, </a:t>
            </a:r>
            <a:r>
              <a:rPr lang="lv-LV" i="1" dirty="0" err="1"/>
              <a:t>Chrome</a:t>
            </a:r>
            <a:r>
              <a:rPr lang="lv-LV" dirty="0"/>
              <a:t>) pārlūkā;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Būtu angļu valodā, lai arī ārvalsts sadarbības partneri varētu to izmantot;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Reģistrēties aplikācijai, lai varētu pieslēgties pie aplikācijas un izmantot tās pakalpojumus, aizpildot reģistrēšanās formu;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Izvēlētai bildei jābūt </a:t>
            </a:r>
            <a:r>
              <a:rPr lang="en-US" dirty="0"/>
              <a:t>.</a:t>
            </a:r>
            <a:r>
              <a:rPr lang="lv-LV" i="1" dirty="0" err="1"/>
              <a:t>png</a:t>
            </a:r>
            <a:r>
              <a:rPr lang="lv-LV" dirty="0"/>
              <a:t>, </a:t>
            </a:r>
            <a:r>
              <a:rPr lang="en-US" dirty="0"/>
              <a:t>.</a:t>
            </a:r>
            <a:r>
              <a:rPr lang="lv-LV" i="1" dirty="0" err="1"/>
              <a:t>jpeg</a:t>
            </a:r>
            <a:r>
              <a:rPr lang="lv-LV" dirty="0"/>
              <a:t>, </a:t>
            </a:r>
            <a:r>
              <a:rPr lang="en-US" dirty="0"/>
              <a:t>.</a:t>
            </a:r>
            <a:r>
              <a:rPr lang="lv-LV" i="1" dirty="0" err="1"/>
              <a:t>jpg</a:t>
            </a:r>
            <a:r>
              <a:rPr lang="lv-LV" dirty="0"/>
              <a:t> formātā;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Reģistrēšanās logā ir iespēja aiziet uz pieslēgšanās logu un otrādi;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Ir poga, kas atļaus redzēt paroli, kas ir aizsegta ar “*”;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Lietotāja logā, lietotājs var nomainīt savu bildi, uzklikšķinot uz savas esošās bildes;</a:t>
            </a:r>
          </a:p>
        </p:txBody>
      </p:sp>
    </p:spTree>
    <p:extLst>
      <p:ext uri="{BB962C8B-B14F-4D97-AF65-F5344CB8AC3E}">
        <p14:creationId xmlns:p14="http://schemas.microsoft.com/office/powerpoint/2010/main" val="175851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C34265-BA31-4A20-6B34-E4AF0CCE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Klienta</a:t>
            </a:r>
            <a:r>
              <a:rPr lang="en-US" dirty="0"/>
              <a:t> </a:t>
            </a:r>
            <a:r>
              <a:rPr lang="en-US" dirty="0" err="1"/>
              <a:t>prasības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3105478-F2A6-13EF-3C3F-B3DE6574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Lietotāja logā ir poga beigt sesiju;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Lietotāja logā var meklēt citus lietotājus pēc viņu vārda vai uzvārda;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Lietotāja logā var redzēt citus lietotājus, vārdu, uzvārdu, bildi, statusa informācija, kā arī pēdējo nosūtīto īsziņu</a:t>
            </a:r>
            <a:r>
              <a:rPr lang="en-US" dirty="0"/>
              <a:t>;</a:t>
            </a:r>
            <a:endParaRPr lang="lv-LV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Lietotāja logā uzklikšķinot uz cita lietotāja pāriet uz sarakstes logu;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Sarakstes logā var redzēt cita lietotāja ar kuru sarakstīsies, bildi, vārdu, uzvārdu un statusa informāciju;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Sarakstes logā ir poga, kas aiziet atpakaļ uz lietotāja logu;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lv-LV" dirty="0"/>
              <a:t>Sarakstes logā, kad lietotājam pienāk īsziņa, pa kreisi no tās ir ienākošās īsziņas lietotāja bilde.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6379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8729-DF02-3DBC-F9D3-79357221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Izmantotās</a:t>
            </a:r>
            <a:r>
              <a:rPr lang="en-US" dirty="0"/>
              <a:t> </a:t>
            </a:r>
            <a:r>
              <a:rPr lang="en-US" dirty="0" err="1"/>
              <a:t>tehnoloģijas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2DBD-61FC-43DE-4219-340FC4BBB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HTML5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CSS3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JavaScript ECMAScript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MariaDB 10.4.22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PHP 8.1.2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XAMPP 8.1.2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phpMyAdmin 5.1.1</a:t>
            </a: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ACF28-C5E2-0CD6-2230-F0B09B5D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12" y="2543032"/>
            <a:ext cx="3053452" cy="1156612"/>
          </a:xfrm>
          <a:prstGeom prst="rect">
            <a:avLst/>
          </a:prstGeom>
        </p:spPr>
      </p:pic>
      <p:pic>
        <p:nvPicPr>
          <p:cNvPr id="1036" name="Picture 12" descr="Official MariaDB Logos | MariaDB">
            <a:extLst>
              <a:ext uri="{FF2B5EF4-FFF2-40B4-BE49-F238E27FC236}">
                <a16:creationId xmlns:a16="http://schemas.microsoft.com/office/drawing/2014/main" id="{424D8F61-10E6-7566-7FBC-4A21BFC1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43" y="3836314"/>
            <a:ext cx="1042604" cy="8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7BBEDFD-1379-6174-34FA-69F3345C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84276"/>
            <a:ext cx="1212638" cy="6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9DE5F43-A233-59EF-EC9B-42F35D464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7742" y="4511830"/>
            <a:ext cx="994834" cy="1002452"/>
          </a:xfrm>
          <a:prstGeom prst="rect">
            <a:avLst/>
          </a:prstGeom>
        </p:spPr>
      </p:pic>
      <p:pic>
        <p:nvPicPr>
          <p:cNvPr id="1046" name="Picture 22" descr="phpMyAdmin Logo | PNG All">
            <a:extLst>
              <a:ext uri="{FF2B5EF4-FFF2-40B4-BE49-F238E27FC236}">
                <a16:creationId xmlns:a16="http://schemas.microsoft.com/office/drawing/2014/main" id="{82AE75AE-E0B0-D6BC-84EC-7FB3AFCD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680" y="4839384"/>
            <a:ext cx="1441622" cy="7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5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119ED3-6249-BFBA-E10C-E8751B87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914718"/>
            <a:ext cx="4937760" cy="736282"/>
          </a:xfrm>
        </p:spPr>
        <p:txBody>
          <a:bodyPr>
            <a:normAutofit lnSpcReduction="10000"/>
          </a:bodyPr>
          <a:lstStyle/>
          <a:p>
            <a:pPr algn="ctr"/>
            <a:r>
              <a:rPr lang="lv-LV" sz="2400" b="1" dirty="0"/>
              <a:t>Reģistrēšanās loga</a:t>
            </a:r>
            <a:r>
              <a:rPr lang="en-US" sz="2400" b="1" dirty="0"/>
              <a:t> </a:t>
            </a:r>
            <a:r>
              <a:rPr lang="en-US" sz="2400" b="1" dirty="0" err="1"/>
              <a:t>plānotais</a:t>
            </a:r>
            <a:r>
              <a:rPr lang="lv-LV" sz="2400" b="1" dirty="0"/>
              <a:t> izskats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29C00DD-2E98-00CD-2C7A-9D145FAB9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914718"/>
            <a:ext cx="4937760" cy="7362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err="1"/>
              <a:t>Pieslēgšanās</a:t>
            </a:r>
            <a:r>
              <a:rPr lang="en-US" sz="2400" b="1" dirty="0"/>
              <a:t> </a:t>
            </a:r>
            <a:r>
              <a:rPr lang="en-US" sz="2400" b="1" dirty="0" err="1"/>
              <a:t>loga</a:t>
            </a:r>
            <a:r>
              <a:rPr lang="en-US" sz="2400" b="1" dirty="0"/>
              <a:t> </a:t>
            </a:r>
            <a:r>
              <a:rPr lang="en-US" sz="2400" b="1" dirty="0" err="1"/>
              <a:t>plānotais</a:t>
            </a:r>
            <a:r>
              <a:rPr lang="en-US" sz="2400" b="1" dirty="0"/>
              <a:t> </a:t>
            </a:r>
            <a:r>
              <a:rPr lang="en-US" sz="2400" b="1" dirty="0" err="1"/>
              <a:t>izskats</a:t>
            </a:r>
            <a:endParaRPr lang="lv-LV" sz="2400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D56FCA4-415F-91D3-D266-077A1B44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24" y="1797473"/>
            <a:ext cx="3699672" cy="4437984"/>
          </a:xfrm>
          <a:prstGeom prst="rect">
            <a:avLst/>
          </a:prstGeom>
        </p:spPr>
      </p:pic>
      <p:pic>
        <p:nvPicPr>
          <p:cNvPr id="38" name="Attēls 37">
            <a:extLst>
              <a:ext uri="{FF2B5EF4-FFF2-40B4-BE49-F238E27FC236}">
                <a16:creationId xmlns:a16="http://schemas.microsoft.com/office/drawing/2014/main" id="{63047914-9D2A-F15D-378A-4FE186153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97" y="2006409"/>
            <a:ext cx="4344006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119ED3-6249-BFBA-E10C-E8751B87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91471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Lietotāja</a:t>
            </a:r>
            <a:r>
              <a:rPr lang="en-US" sz="2400" b="1" dirty="0"/>
              <a:t> </a:t>
            </a:r>
            <a:r>
              <a:rPr lang="en-US" sz="2400" b="1" dirty="0" err="1"/>
              <a:t>loga</a:t>
            </a:r>
            <a:r>
              <a:rPr lang="en-US" sz="2400" b="1" dirty="0"/>
              <a:t> </a:t>
            </a:r>
            <a:r>
              <a:rPr lang="en-US" sz="2400" b="1" dirty="0" err="1"/>
              <a:t>plānotais</a:t>
            </a:r>
            <a:r>
              <a:rPr lang="en-US" sz="2400" b="1" dirty="0"/>
              <a:t> </a:t>
            </a:r>
            <a:r>
              <a:rPr lang="lv-LV" sz="2400" b="1" dirty="0"/>
              <a:t>izskats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29C00DD-2E98-00CD-2C7A-9D145FAB9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91471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sarakstes</a:t>
            </a:r>
            <a:r>
              <a:rPr lang="en-US" sz="2400" b="1" dirty="0"/>
              <a:t> </a:t>
            </a:r>
            <a:r>
              <a:rPr lang="en-US" sz="2400" b="1" dirty="0" err="1"/>
              <a:t>loga</a:t>
            </a:r>
            <a:r>
              <a:rPr lang="en-US" sz="2400" b="1" dirty="0"/>
              <a:t> </a:t>
            </a:r>
            <a:r>
              <a:rPr lang="en-US" sz="2400" b="1" dirty="0" err="1"/>
              <a:t>plānotais</a:t>
            </a:r>
            <a:r>
              <a:rPr lang="en-US" sz="2400" b="1" dirty="0"/>
              <a:t> </a:t>
            </a:r>
            <a:r>
              <a:rPr lang="en-US" sz="2400" b="1" dirty="0" err="1"/>
              <a:t>izskats</a:t>
            </a:r>
            <a:endParaRPr lang="lv-LV" sz="2400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EB4F0DF-F3EC-E24B-A393-EA6577BA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8" y="1970803"/>
            <a:ext cx="4429743" cy="397247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5714EEDF-2973-5E23-D010-471A8DE80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767" y="1837189"/>
            <a:ext cx="3626066" cy="42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CB513898-5930-0C34-8C67-F3B965D0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Funkcionālās</a:t>
            </a:r>
            <a:r>
              <a:rPr lang="en-US" dirty="0"/>
              <a:t> </a:t>
            </a:r>
            <a:r>
              <a:rPr lang="en-US" dirty="0" err="1"/>
              <a:t>prasības</a:t>
            </a:r>
            <a:endParaRPr lang="lv-LV" dirty="0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E9F76FDB-D55A-04DE-D063-98E70EA61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err="1"/>
              <a:t>Klienta</a:t>
            </a:r>
            <a:r>
              <a:rPr lang="en-US" dirty="0"/>
              <a:t> </a:t>
            </a:r>
            <a:r>
              <a:rPr lang="en-US" dirty="0" err="1"/>
              <a:t>prasītās</a:t>
            </a:r>
            <a:r>
              <a:rPr lang="en-US" dirty="0"/>
              <a:t> </a:t>
            </a:r>
            <a:r>
              <a:rPr lang="en-US" dirty="0" err="1"/>
              <a:t>funkcionalitātes</a:t>
            </a:r>
            <a:r>
              <a:rPr lang="en-US" dirty="0"/>
              <a:t>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Lietotāja</a:t>
            </a:r>
            <a:r>
              <a:rPr lang="en-US" dirty="0"/>
              <a:t> </a:t>
            </a:r>
            <a:r>
              <a:rPr lang="en-US" dirty="0" err="1"/>
              <a:t>reģistrēšanās</a:t>
            </a:r>
            <a:r>
              <a:rPr lang="en-US" dirty="0"/>
              <a:t> </a:t>
            </a:r>
            <a:r>
              <a:rPr lang="en-US" dirty="0" err="1"/>
              <a:t>funkcionalitāte</a:t>
            </a:r>
            <a:r>
              <a:rPr lang="en-US" dirty="0"/>
              <a:t>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Lietotāja</a:t>
            </a:r>
            <a:r>
              <a:rPr lang="en-US" dirty="0"/>
              <a:t> </a:t>
            </a:r>
            <a:r>
              <a:rPr lang="en-US" dirty="0" err="1"/>
              <a:t>pieslēgšanās</a:t>
            </a:r>
            <a:r>
              <a:rPr lang="en-US" dirty="0"/>
              <a:t> </a:t>
            </a:r>
            <a:r>
              <a:rPr lang="en-US" dirty="0" err="1"/>
              <a:t>funkcionalitāte</a:t>
            </a:r>
            <a:r>
              <a:rPr lang="en-US" dirty="0"/>
              <a:t>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Viens</a:t>
            </a:r>
            <a:r>
              <a:rPr lang="en-US" dirty="0"/>
              <a:t> </a:t>
            </a:r>
            <a:r>
              <a:rPr lang="en-US" dirty="0" err="1"/>
              <a:t>pret</a:t>
            </a:r>
            <a:r>
              <a:rPr lang="en-US" dirty="0"/>
              <a:t> </a:t>
            </a:r>
            <a:r>
              <a:rPr lang="en-US" dirty="0" err="1"/>
              <a:t>vienu</a:t>
            </a:r>
            <a:r>
              <a:rPr lang="en-US" dirty="0"/>
              <a:t> </a:t>
            </a:r>
            <a:r>
              <a:rPr lang="en-US" dirty="0" err="1"/>
              <a:t>tērzēšanas</a:t>
            </a:r>
            <a:r>
              <a:rPr lang="en-US" dirty="0"/>
              <a:t> </a:t>
            </a:r>
            <a:r>
              <a:rPr lang="en-US" dirty="0" err="1"/>
              <a:t>funkcionalitāte</a:t>
            </a:r>
            <a:r>
              <a:rPr lang="en-US" dirty="0"/>
              <a:t>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Lietotāja</a:t>
            </a:r>
            <a:r>
              <a:rPr lang="en-US" dirty="0"/>
              <a:t> </a:t>
            </a:r>
            <a:r>
              <a:rPr lang="en-US" dirty="0" err="1"/>
              <a:t>meklēšanas</a:t>
            </a:r>
            <a:r>
              <a:rPr lang="en-US" dirty="0"/>
              <a:t> </a:t>
            </a:r>
            <a:r>
              <a:rPr lang="en-US" dirty="0" err="1"/>
              <a:t>funkcionalitāte</a:t>
            </a:r>
            <a:r>
              <a:rPr lang="en-US" dirty="0"/>
              <a:t>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Lietotāja</a:t>
            </a:r>
            <a:r>
              <a:rPr lang="en-US" dirty="0"/>
              <a:t> </a:t>
            </a:r>
            <a:r>
              <a:rPr lang="en-US" dirty="0" err="1"/>
              <a:t>bildes</a:t>
            </a:r>
            <a:r>
              <a:rPr lang="en-US" dirty="0"/>
              <a:t> </a:t>
            </a:r>
            <a:r>
              <a:rPr lang="en-US" dirty="0" err="1"/>
              <a:t>nomainīšanas</a:t>
            </a:r>
            <a:r>
              <a:rPr lang="en-US" dirty="0"/>
              <a:t> </a:t>
            </a:r>
            <a:r>
              <a:rPr lang="en-US" dirty="0" err="1"/>
              <a:t>funkcionalitāte</a:t>
            </a:r>
            <a:r>
              <a:rPr lang="en-US" dirty="0"/>
              <a:t>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Beigt</a:t>
            </a:r>
            <a:r>
              <a:rPr lang="en-US" dirty="0"/>
              <a:t> </a:t>
            </a:r>
            <a:r>
              <a:rPr lang="en-US" dirty="0" err="1"/>
              <a:t>sesiju</a:t>
            </a:r>
            <a:r>
              <a:rPr lang="en-US" dirty="0"/>
              <a:t> </a:t>
            </a:r>
            <a:r>
              <a:rPr lang="en-US" dirty="0" err="1"/>
              <a:t>funkcionalitāte</a:t>
            </a:r>
            <a:r>
              <a:rPr lang="en-US" dirty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784920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829</Words>
  <Application>Microsoft Office PowerPoint</Application>
  <PresentationFormat>Platekrāna</PresentationFormat>
  <Paragraphs>128</Paragraphs>
  <Slides>19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Wingdings</vt:lpstr>
      <vt:lpstr>Retrospect</vt:lpstr>
      <vt:lpstr>Reāllaika tērzēšanas aplikācijas izstrādāšana</vt:lpstr>
      <vt:lpstr>Mērķi</vt:lpstr>
      <vt:lpstr>Darba uzdevumi</vt:lpstr>
      <vt:lpstr>Klienta prasības</vt:lpstr>
      <vt:lpstr>Klienta prasības</vt:lpstr>
      <vt:lpstr>Izmantotās tehnoloģijas</vt:lpstr>
      <vt:lpstr>PowerPoint prezentācija</vt:lpstr>
      <vt:lpstr>PowerPoint prezentācija</vt:lpstr>
      <vt:lpstr>Funkcionālās prasības</vt:lpstr>
      <vt:lpstr>Reģistrēšanās funkcijas blokshēma</vt:lpstr>
      <vt:lpstr>Pieslēgšanās funkcijas blokshēma</vt:lpstr>
      <vt:lpstr>Pieslēgšanās funkcijas blokshēma</vt:lpstr>
      <vt:lpstr>Datubāze</vt:lpstr>
      <vt:lpstr>PowerPoint prezentācija</vt:lpstr>
      <vt:lpstr>PowerPoint prezentācija</vt:lpstr>
      <vt:lpstr>Testēšana</vt:lpstr>
      <vt:lpstr>Secinājumi 1/2</vt:lpstr>
      <vt:lpstr>Secinājumi 2/2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Reāllaika tērzēšanas aplikācijas izstrādāšana</dc:title>
  <dc:creator>Karlis Skubilins</dc:creator>
  <cp:lastModifiedBy>Karlis Skubilins</cp:lastModifiedBy>
  <cp:revision>8</cp:revision>
  <dcterms:created xsi:type="dcterms:W3CDTF">2022-06-11T10:39:02Z</dcterms:created>
  <dcterms:modified xsi:type="dcterms:W3CDTF">2022-06-14T23:18:18Z</dcterms:modified>
</cp:coreProperties>
</file>