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66" r:id="rId3"/>
    <p:sldId id="258" r:id="rId4"/>
    <p:sldId id="257" r:id="rId5"/>
    <p:sldId id="259" r:id="rId6"/>
    <p:sldId id="260" r:id="rId7"/>
    <p:sldId id="261" r:id="rId8"/>
    <p:sldId id="262" r:id="rId9"/>
    <p:sldId id="263" r:id="rId10"/>
    <p:sldId id="264" r:id="rId11"/>
    <p:sldId id="265"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p:cViewPr>
        <p:scale>
          <a:sx n="100" d="100"/>
          <a:sy n="100" d="100"/>
        </p:scale>
        <p:origin x="67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16651891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73A755-1F8C-46FF-B1FF-0A5FEE6420E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12330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4225529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2675167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4097873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232244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1750097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691693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237036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79467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3A755-1F8C-46FF-B1FF-0A5FEE6420E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254821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73A755-1F8C-46FF-B1FF-0A5FEE6420E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43049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73A755-1F8C-46FF-B1FF-0A5FEE6420E2}"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143271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73A755-1F8C-46FF-B1FF-0A5FEE6420E2}"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18834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A73A755-1F8C-46FF-B1FF-0A5FEE6420E2}"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19494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73A755-1F8C-46FF-B1FF-0A5FEE6420E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2684232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73A755-1F8C-46FF-B1FF-0A5FEE6420E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A987-5A35-43B6-ACA8-7DA55A5D6908}" type="slidenum">
              <a:rPr lang="en-US" smtClean="0"/>
              <a:t>‹#›</a:t>
            </a:fld>
            <a:endParaRPr lang="en-US"/>
          </a:p>
        </p:txBody>
      </p:sp>
    </p:spTree>
    <p:extLst>
      <p:ext uri="{BB962C8B-B14F-4D97-AF65-F5344CB8AC3E}">
        <p14:creationId xmlns:p14="http://schemas.microsoft.com/office/powerpoint/2010/main" val="334680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73A755-1F8C-46FF-B1FF-0A5FEE6420E2}" type="datetimeFigureOut">
              <a:rPr lang="en-US" smtClean="0"/>
              <a:t>5/29/2020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2D8A987-5A35-43B6-ACA8-7DA55A5D6908}" type="slidenum">
              <a:rPr lang="en-US" smtClean="0"/>
              <a:t>‹#›</a:t>
            </a:fld>
            <a:endParaRPr lang="en-US"/>
          </a:p>
        </p:txBody>
      </p:sp>
    </p:spTree>
    <p:extLst>
      <p:ext uri="{BB962C8B-B14F-4D97-AF65-F5344CB8AC3E}">
        <p14:creationId xmlns:p14="http://schemas.microsoft.com/office/powerpoint/2010/main" val="110081430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3755" y="1964268"/>
            <a:ext cx="8217420" cy="2421464"/>
          </a:xfrm>
        </p:spPr>
        <p:txBody>
          <a:bodyPr>
            <a:normAutofit/>
          </a:bodyPr>
          <a:lstStyle/>
          <a:p>
            <a:r>
              <a:rPr lang="lv-LV" sz="4400" dirty="0"/>
              <a:t>Engures saieta nama aplikācija</a:t>
            </a:r>
            <a:br>
              <a:rPr lang="lv-LV" sz="4400" dirty="0"/>
            </a:br>
            <a:r>
              <a:rPr lang="lv-LV" sz="2400" dirty="0"/>
              <a:t>kvalifikācijas ieguvei</a:t>
            </a:r>
            <a:r>
              <a:rPr lang="lv-LV" sz="4400" dirty="0"/>
              <a:t/>
            </a:r>
            <a:br>
              <a:rPr lang="lv-LV" sz="4400" dirty="0"/>
            </a:br>
            <a:r>
              <a:rPr lang="lv-LV" sz="3200" dirty="0"/>
              <a:t>programmēšanas tehniķis</a:t>
            </a:r>
            <a:endParaRPr lang="en-US" sz="4400" dirty="0"/>
          </a:p>
        </p:txBody>
      </p:sp>
      <p:sp>
        <p:nvSpPr>
          <p:cNvPr id="3" name="Subtitle 2"/>
          <p:cNvSpPr>
            <a:spLocks noGrp="1"/>
          </p:cNvSpPr>
          <p:nvPr>
            <p:ph type="subTitle" idx="1"/>
          </p:nvPr>
        </p:nvSpPr>
        <p:spPr/>
        <p:txBody>
          <a:bodyPr/>
          <a:lstStyle/>
          <a:p>
            <a:r>
              <a:rPr lang="lv-LV" dirty="0"/>
              <a:t>Renārs </a:t>
            </a:r>
            <a:r>
              <a:rPr lang="lv-LV" dirty="0" err="1"/>
              <a:t>tomass</a:t>
            </a:r>
            <a:r>
              <a:rPr lang="lv-LV" dirty="0"/>
              <a:t> 410. grupa</a:t>
            </a:r>
            <a:endParaRPr lang="en-US" dirty="0"/>
          </a:p>
        </p:txBody>
      </p:sp>
    </p:spTree>
    <p:extLst>
      <p:ext uri="{BB962C8B-B14F-4D97-AF65-F5344CB8AC3E}">
        <p14:creationId xmlns:p14="http://schemas.microsoft.com/office/powerpoint/2010/main" val="1418068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32096"/>
            <a:ext cx="10131425" cy="1456267"/>
          </a:xfrm>
        </p:spPr>
        <p:txBody>
          <a:bodyPr/>
          <a:lstStyle/>
          <a:p>
            <a:r>
              <a:rPr lang="lv-LV" dirty="0" smtClean="0">
                <a:latin typeface="Times New Roman" panose="02020603050405020304" pitchFamily="18" charset="0"/>
                <a:cs typeface="Times New Roman" panose="02020603050405020304" pitchFamily="18" charset="0"/>
              </a:rPr>
              <a:t>Testēšana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5895" y="1571615"/>
            <a:ext cx="5998128" cy="5064077"/>
          </a:xfrm>
        </p:spPr>
        <p:txBody>
          <a:bodyPr>
            <a:normAutofit/>
          </a:bodyPr>
          <a:lstStyle/>
          <a:p>
            <a:pPr marL="0" indent="0" algn="just">
              <a:buNone/>
            </a:pPr>
            <a:r>
              <a:rPr lang="lv-LV" dirty="0" smtClean="0">
                <a:latin typeface="Times New Roman" panose="02020603050405020304" pitchFamily="18" charset="0"/>
                <a:cs typeface="Times New Roman" panose="02020603050405020304" pitchFamily="18" charset="0"/>
              </a:rPr>
              <a:t>	Visām sadaļām darbojoties, bija laiks pirmajiem testiem. Engures Saieta nams, piešķīra vienu no displejiem, uz kura pilnībā notestēt aplikāciju. Pateicoties tam, spējām notestēt aplikāciju lai atrastu drošības riskus un kopējo izskatu, vai nekas nav nobrucis ar dizainu, vai arī, tas, ka lietotājs netīši vai tīši nespēj iziet no aplikācijas un manipulēt ar datoru. </a:t>
            </a: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Testēšanas laikā tika atrastas gan mazas, gan lielas problēmas, kas mazināja produkta izstrādes kvalitāti, ko nācās labot. Kā arī nācās atrast dažādus risinājumus, kā konfigurēt Windows un citas lietas, lai lietotājs nespēj iziet no aplikācijas, mainīt lapas palielinājumu, un vispār nespēj manipulēt ar datoru citā veidā kā iecerēts.</a:t>
            </a: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Papildus klientam tika izveidota, rokasgrāmata, kas paskaidro, kas ir jāinstalē uz datora, un kāda konfigurācija jāveic programmatūras instalācijā un Windows konfigurācijā.</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300" y="432383"/>
            <a:ext cx="5352408" cy="26762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3221371"/>
            <a:ext cx="5352408" cy="3175233"/>
          </a:xfrm>
          <a:prstGeom prst="rect">
            <a:avLst/>
          </a:prstGeom>
        </p:spPr>
      </p:pic>
    </p:spTree>
    <p:extLst>
      <p:ext uri="{BB962C8B-B14F-4D97-AF65-F5344CB8AC3E}">
        <p14:creationId xmlns:p14="http://schemas.microsoft.com/office/powerpoint/2010/main" val="54531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Times New Roman" panose="02020603050405020304" pitchFamily="18" charset="0"/>
                <a:cs typeface="Times New Roman" panose="02020603050405020304" pitchFamily="18" charset="0"/>
              </a:rPr>
              <a:t>Secinājumi</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884892"/>
            <a:ext cx="10131425" cy="4201583"/>
          </a:xfrm>
        </p:spPr>
        <p:txBody>
          <a:bodyPr>
            <a:normAutofit/>
          </a:bodyPr>
          <a:lstStyle/>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Uzzināju kā ir darboties, kā programmētājam darba vidē, un uzzināju ka darbs ir problemātisks un klientus ir salīdzinoši grūti apmierināt.</a:t>
            </a:r>
          </a:p>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Pēc daudz un da</a:t>
            </a:r>
            <a:r>
              <a:rPr lang="lv-LV" dirty="0" smtClean="0">
                <a:latin typeface="Times New Roman" panose="02020603050405020304" pitchFamily="18" charset="0"/>
                <a:cs typeface="Times New Roman" panose="02020603050405020304" pitchFamily="18" charset="0"/>
              </a:rPr>
              <a:t>žādiem testiem, problēmām aplikācija tika izveidota un nodota klientam, visi nosacījumi tika izpildīti.</a:t>
            </a:r>
          </a:p>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Ieguvu padziļinātas zināšanas par </a:t>
            </a:r>
            <a:r>
              <a:rPr lang="lv-LV" dirty="0" err="1" smtClean="0">
                <a:latin typeface="Times New Roman" panose="02020603050405020304" pitchFamily="18" charset="0"/>
                <a:cs typeface="Times New Roman" panose="02020603050405020304" pitchFamily="18" charset="0"/>
              </a:rPr>
              <a:t>vebisko</a:t>
            </a:r>
            <a:r>
              <a:rPr lang="lv-LV" dirty="0" smtClean="0">
                <a:latin typeface="Times New Roman" panose="02020603050405020304" pitchFamily="18" charset="0"/>
                <a:cs typeface="Times New Roman" panose="02020603050405020304" pitchFamily="18" charset="0"/>
              </a:rPr>
              <a:t> programmēšanu, kā veidot CMS un uzzināju par objektu orientācijas </a:t>
            </a:r>
            <a:r>
              <a:rPr lang="lv-LV" b="1" dirty="0" err="1" smtClean="0">
                <a:latin typeface="Times New Roman" panose="02020603050405020304" pitchFamily="18" charset="0"/>
                <a:cs typeface="Times New Roman" panose="02020603050405020304" pitchFamily="18" charset="0"/>
              </a:rPr>
              <a:t>css</a:t>
            </a:r>
            <a:r>
              <a:rPr lang="lv-LV" b="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metodēm.</a:t>
            </a:r>
            <a:endParaRPr lang="lv-LV"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Vairāk darbojot</a:t>
            </a:r>
            <a:r>
              <a:rPr lang="lv-LV" dirty="0" smtClean="0">
                <a:latin typeface="Times New Roman" panose="02020603050405020304" pitchFamily="18" charset="0"/>
                <a:cs typeface="Times New Roman" panose="02020603050405020304" pitchFamily="18" charset="0"/>
              </a:rPr>
              <a:t>ies prakses laikā, un labāk saprotot ko dara noteiktas funkcijas, bija iespēja saprast kā īsāk un labāk rakstīt noteiktas funkcijas.</a:t>
            </a:r>
          </a:p>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Bija grūti izdomāt sarežģītākas funkcijas, kas bija nepieciešamas noteiktām </a:t>
            </a:r>
            <a:r>
              <a:rPr lang="lv-LV" dirty="0" err="1" smtClean="0">
                <a:latin typeface="Times New Roman" panose="02020603050405020304" pitchFamily="18" charset="0"/>
                <a:cs typeface="Times New Roman" panose="02020603050405020304" pitchFamily="18" charset="0"/>
              </a:rPr>
              <a:t>dizai</a:t>
            </a:r>
            <a:r>
              <a:rPr lang="lv-LV" dirty="0" err="1" smtClean="0">
                <a:latin typeface="Times New Roman" panose="02020603050405020304" pitchFamily="18" charset="0"/>
                <a:cs typeface="Times New Roman" panose="02020603050405020304" pitchFamily="18" charset="0"/>
              </a:rPr>
              <a:t>niskām</a:t>
            </a:r>
            <a:r>
              <a:rPr lang="lv-LV" dirty="0" smtClean="0">
                <a:latin typeface="Times New Roman" panose="02020603050405020304" pitchFamily="18" charset="0"/>
                <a:cs typeface="Times New Roman" panose="02020603050405020304" pitchFamily="18" charset="0"/>
              </a:rPr>
              <a:t> vai funkcionālām prasībām.</a:t>
            </a:r>
          </a:p>
        </p:txBody>
      </p:sp>
    </p:spTree>
    <p:extLst>
      <p:ext uri="{BB962C8B-B14F-4D97-AF65-F5344CB8AC3E}">
        <p14:creationId xmlns:p14="http://schemas.microsoft.com/office/powerpoint/2010/main" val="10175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1" y="2733675"/>
            <a:ext cx="10131425" cy="1456267"/>
          </a:xfrm>
        </p:spPr>
        <p:txBody>
          <a:bodyPr>
            <a:normAutofit/>
          </a:bodyPr>
          <a:lstStyle/>
          <a:p>
            <a:r>
              <a:rPr lang="lv-LV" sz="4800" dirty="0" smtClean="0">
                <a:latin typeface="Times New Roman" panose="02020603050405020304" pitchFamily="18" charset="0"/>
                <a:cs typeface="Times New Roman" panose="02020603050405020304" pitchFamily="18" charset="0"/>
              </a:rPr>
              <a:t>Paldies par uzmanību!</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150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Times New Roman" panose="02020603050405020304" pitchFamily="18" charset="0"/>
                <a:ea typeface="Tahoma" panose="020B0604030504040204" pitchFamily="34" charset="0"/>
                <a:cs typeface="Times New Roman" panose="02020603050405020304" pitchFamily="18" charset="0"/>
              </a:rPr>
              <a:t>Uzdevumi</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Content Placeholder 2"/>
          <p:cNvSpPr>
            <a:spLocks noGrp="1"/>
          </p:cNvSpPr>
          <p:nvPr>
            <p:ph idx="1"/>
          </p:nvPr>
        </p:nvSpPr>
        <p:spPr/>
        <p:txBody>
          <a:bodyPr/>
          <a:lstStyle/>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Prakses laikā, iegūt pieredzi darba tirgū un izzināt kā ir strādāt par programmētāju</a:t>
            </a:r>
          </a:p>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Izveidot programmatūru, kas apmierina klienta prasības un vēlmes</a:t>
            </a:r>
          </a:p>
          <a:p>
            <a:pPr marL="342900" indent="-342900">
              <a:buFont typeface="+mj-lt"/>
              <a:buAutoNum type="arabicPeriod"/>
            </a:pPr>
            <a:r>
              <a:rPr lang="lv-LV" dirty="0" smtClean="0">
                <a:latin typeface="Times New Roman" panose="02020603050405020304" pitchFamily="18" charset="0"/>
                <a:cs typeface="Times New Roman" panose="02020603050405020304" pitchFamily="18" charset="0"/>
              </a:rPr>
              <a:t>Iegūt jaunas zināšanas noteiktās programmēšanas </a:t>
            </a:r>
            <a:r>
              <a:rPr lang="lv-LV" dirty="0" smtClean="0">
                <a:latin typeface="Times New Roman" panose="02020603050405020304" pitchFamily="18" charset="0"/>
                <a:cs typeface="Times New Roman" panose="02020603050405020304" pitchFamily="18" charset="0"/>
              </a:rPr>
              <a:t>valodās</a:t>
            </a: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err="1" smtClean="0">
                <a:latin typeface="Times New Roman" panose="02020603050405020304" pitchFamily="18" charset="0"/>
                <a:cs typeface="Times New Roman" panose="02020603050405020304" pitchFamily="18" charset="0"/>
              </a:rPr>
              <a:t>Ieg</a:t>
            </a:r>
            <a:r>
              <a:rPr lang="lv-LV" dirty="0" err="1" smtClean="0">
                <a:latin typeface="Times New Roman" panose="02020603050405020304" pitchFamily="18" charset="0"/>
                <a:cs typeface="Times New Roman" panose="02020603050405020304" pitchFamily="18" charset="0"/>
              </a:rPr>
              <a:t>ūt</a:t>
            </a:r>
            <a:r>
              <a:rPr lang="lv-LV" dirty="0" smtClean="0">
                <a:latin typeface="Times New Roman" panose="02020603050405020304" pitchFamily="18" charset="0"/>
                <a:cs typeface="Times New Roman" panose="02020603050405020304" pitchFamily="18" charset="0"/>
              </a:rPr>
              <a:t> zināšanas, kas palīdz optimālāk un īsāk rakstīt kodu, bet veikt to pašu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8600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Aplik</a:t>
            </a:r>
            <a:r>
              <a:rPr lang="lv-LV" dirty="0" err="1">
                <a:latin typeface="Times New Roman" panose="02020603050405020304" pitchFamily="18" charset="0"/>
                <a:cs typeface="Times New Roman" panose="02020603050405020304" pitchFamily="18" charset="0"/>
              </a:rPr>
              <a:t>ācija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27078" y="2136377"/>
            <a:ext cx="4995334" cy="3649134"/>
          </a:xfrm>
        </p:spPr>
        <p:txBody>
          <a:bodyPr/>
          <a:lstStyle/>
          <a:p>
            <a:pPr marL="0" indent="0" algn="just">
              <a:buNone/>
            </a:pPr>
            <a:r>
              <a:rPr lang="lv-LV" dirty="0">
                <a:latin typeface="Times New Roman" panose="02020603050405020304" pitchFamily="18" charset="0"/>
                <a:cs typeface="Times New Roman" panose="02020603050405020304" pitchFamily="18" charset="0"/>
              </a:rPr>
              <a:t>	Aplikācija tika veidota Engures Saieta namam, kā neliels izklaides punkts, nama apmeklētājiem. Aplikācijai ir četras dažādas sadaļas, katra ar savu informatīvu un izaicinošu pieeju</a:t>
            </a:r>
            <a:r>
              <a:rPr lang="lv-LV" dirty="0" smtClean="0">
                <a:latin typeface="Times New Roman" panose="02020603050405020304" pitchFamily="18" charset="0"/>
                <a:cs typeface="Times New Roman" panose="02020603050405020304" pitchFamily="18" charset="0"/>
              </a:rPr>
              <a:t>. Aplikācija darbojas trijās valodās (latviešu, angļu, krievu) </a:t>
            </a:r>
            <a:r>
              <a:rPr lang="lv-LV" dirty="0">
                <a:latin typeface="Times New Roman" panose="02020603050405020304" pitchFamily="18" charset="0"/>
                <a:cs typeface="Times New Roman" panose="02020603050405020304" pitchFamily="18" charset="0"/>
              </a:rPr>
              <a:t>Sadaļas ir:</a:t>
            </a:r>
          </a:p>
          <a:p>
            <a:pPr algn="just"/>
            <a:r>
              <a:rPr lang="lv-LV" dirty="0">
                <a:latin typeface="Times New Roman" panose="02020603050405020304" pitchFamily="18" charset="0"/>
                <a:cs typeface="Times New Roman" panose="02020603050405020304" pitchFamily="18" charset="0"/>
              </a:rPr>
              <a:t>Jūrnieku mezgli;</a:t>
            </a:r>
          </a:p>
          <a:p>
            <a:pPr algn="just"/>
            <a:r>
              <a:rPr lang="lv-LV" dirty="0">
                <a:latin typeface="Times New Roman" panose="02020603050405020304" pitchFamily="18" charset="0"/>
                <a:cs typeface="Times New Roman" panose="02020603050405020304" pitchFamily="18" charset="0"/>
              </a:rPr>
              <a:t>Video galerija;</a:t>
            </a:r>
          </a:p>
          <a:p>
            <a:pPr algn="just"/>
            <a:r>
              <a:rPr lang="lv-LV" dirty="0" err="1">
                <a:latin typeface="Times New Roman" panose="02020603050405020304" pitchFamily="18" charset="0"/>
                <a:cs typeface="Times New Roman" panose="02020603050405020304" pitchFamily="18" charset="0"/>
              </a:rPr>
              <a:t>Krustvārdu</a:t>
            </a:r>
            <a:r>
              <a:rPr lang="lv-LV" dirty="0">
                <a:latin typeface="Times New Roman" panose="02020603050405020304" pitchFamily="18" charset="0"/>
                <a:cs typeface="Times New Roman" panose="02020603050405020304" pitchFamily="18" charset="0"/>
              </a:rPr>
              <a:t> mīkla;</a:t>
            </a:r>
          </a:p>
          <a:p>
            <a:pPr algn="just"/>
            <a:r>
              <a:rPr lang="lv-LV" dirty="0">
                <a:latin typeface="Times New Roman" panose="02020603050405020304" pitchFamily="18" charset="0"/>
                <a:cs typeface="Times New Roman" panose="02020603050405020304" pitchFamily="18" charset="0"/>
              </a:rPr>
              <a:t>Tests par jūrniecību;</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stretch>
            <a:fillRect/>
          </a:stretch>
        </p:blipFill>
        <p:spPr>
          <a:xfrm>
            <a:off x="5843792" y="2307205"/>
            <a:ext cx="5893269" cy="3307477"/>
          </a:xfrm>
          <a:prstGeom prst="rect">
            <a:avLst/>
          </a:prstGeom>
        </p:spPr>
      </p:pic>
    </p:spTree>
    <p:extLst>
      <p:ext uri="{BB962C8B-B14F-4D97-AF65-F5344CB8AC3E}">
        <p14:creationId xmlns:p14="http://schemas.microsoft.com/office/powerpoint/2010/main" val="3557573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40368"/>
            <a:ext cx="10131425" cy="1456267"/>
          </a:xfrm>
        </p:spPr>
        <p:txBody>
          <a:bodyPr/>
          <a:lstStyle/>
          <a:p>
            <a:r>
              <a:rPr lang="lv-LV" dirty="0">
                <a:latin typeface="Times New Roman" panose="02020603050405020304" pitchFamily="18" charset="0"/>
                <a:cs typeface="Times New Roman" panose="02020603050405020304" pitchFamily="18" charset="0"/>
              </a:rPr>
              <a:t>plānošana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996036"/>
            <a:ext cx="5580775" cy="4023841"/>
          </a:xfrm>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Lai izveidotu klientam nepieciešamo, tika laicīgi plānots, kas tiks iekļauts katrā sadaļā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klients</a:t>
            </a:r>
            <a:r>
              <a:rPr lang="en-US" dirty="0">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norādīja, kas atradīsies un kāda īr vēlamā struktūra katrai sadaļai. Tika nolemts, ka aplikācijas </a:t>
            </a:r>
            <a:r>
              <a:rPr lang="lv-LV" i="1" dirty="0">
                <a:latin typeface="Times New Roman" panose="02020603050405020304" pitchFamily="18" charset="0"/>
                <a:cs typeface="Times New Roman" panose="02020603050405020304" pitchFamily="18" charset="0"/>
              </a:rPr>
              <a:t>Back-end </a:t>
            </a:r>
            <a:r>
              <a:rPr lang="lv-LV" dirty="0">
                <a:latin typeface="Times New Roman" panose="02020603050405020304" pitchFamily="18" charset="0"/>
                <a:cs typeface="Times New Roman" panose="02020603050405020304" pitchFamily="18" charset="0"/>
              </a:rPr>
              <a:t>struktūra darbosies uz CMS sistēmas (Satura vadības sistēma), un netiks pielietota ierakstu datu bāze, bet gan ieraksti tiks sūtīti uz server</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un</a:t>
            </a:r>
            <a:r>
              <a:rPr lang="lv-LV" dirty="0">
                <a:latin typeface="Times New Roman" panose="02020603050405020304" pitchFamily="18" charset="0"/>
                <a:cs typeface="Times New Roman" panose="02020603050405020304" pitchFamily="18" charset="0"/>
              </a:rPr>
              <a:t> rakstīti teksta failā.</a:t>
            </a:r>
            <a:endParaRPr lang="en-US" dirty="0">
              <a:latin typeface="Times New Roman" panose="02020603050405020304" pitchFamily="18" charset="0"/>
              <a:cs typeface="Times New Roman" panose="02020603050405020304" pitchFamily="18" charset="0"/>
            </a:endParaRPr>
          </a:p>
          <a:p>
            <a:pPr marL="0" indent="0" algn="just">
              <a:buNone/>
            </a:pPr>
            <a:r>
              <a:rPr lang="lv-LV" dirty="0">
                <a:latin typeface="Times New Roman" panose="02020603050405020304" pitchFamily="18" charset="0"/>
                <a:cs typeface="Times New Roman" panose="02020603050405020304" pitchFamily="18" charset="0"/>
              </a:rPr>
              <a:t>	Katrai sadaļai tika izveidots </a:t>
            </a:r>
            <a:r>
              <a:rPr lang="lv-LV" i="1" dirty="0">
                <a:latin typeface="Times New Roman" panose="02020603050405020304" pitchFamily="18" charset="0"/>
                <a:cs typeface="Times New Roman" panose="02020603050405020304" pitchFamily="18" charset="0"/>
              </a:rPr>
              <a:t>WireFrame</a:t>
            </a:r>
            <a:r>
              <a:rPr lang="lv-LV" dirty="0">
                <a:latin typeface="Times New Roman" panose="02020603050405020304" pitchFamily="18" charset="0"/>
                <a:cs typeface="Times New Roman" panose="02020603050405020304" pitchFamily="18" charset="0"/>
              </a:rPr>
              <a:t> skelets, kas deva vispārēju nojautu par sadaļu izkārtojumu un nepieciešamo elementu klāstu katrā sadaļā.</a:t>
            </a: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685800" y="1996037"/>
            <a:ext cx="5580775" cy="4023841"/>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just">
              <a:buFont typeface="Arial"/>
              <a:buNone/>
            </a:pP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650232" y="539770"/>
            <a:ext cx="2815301" cy="1656865"/>
          </a:xfrm>
          <a:prstGeom prst="rect">
            <a:avLst/>
          </a:prstGeom>
        </p:spPr>
      </p:pic>
      <p:pic>
        <p:nvPicPr>
          <p:cNvPr id="6" name="Picture 5"/>
          <p:cNvPicPr>
            <a:picLocks noChangeAspect="1"/>
          </p:cNvPicPr>
          <p:nvPr/>
        </p:nvPicPr>
        <p:blipFill>
          <a:blip r:embed="rId3"/>
          <a:stretch>
            <a:fillRect/>
          </a:stretch>
        </p:blipFill>
        <p:spPr>
          <a:xfrm>
            <a:off x="7650231" y="2612452"/>
            <a:ext cx="2815302" cy="1633095"/>
          </a:xfrm>
          <a:prstGeom prst="rect">
            <a:avLst/>
          </a:prstGeom>
        </p:spPr>
      </p:pic>
      <p:pic>
        <p:nvPicPr>
          <p:cNvPr id="7" name="Picture 6"/>
          <p:cNvPicPr>
            <a:picLocks noChangeAspect="1"/>
          </p:cNvPicPr>
          <p:nvPr/>
        </p:nvPicPr>
        <p:blipFill>
          <a:blip r:embed="rId4"/>
          <a:stretch>
            <a:fillRect/>
          </a:stretch>
        </p:blipFill>
        <p:spPr>
          <a:xfrm>
            <a:off x="7650231" y="4661364"/>
            <a:ext cx="2820491" cy="1652631"/>
          </a:xfrm>
          <a:prstGeom prst="rect">
            <a:avLst/>
          </a:prstGeom>
        </p:spPr>
      </p:pic>
    </p:spTree>
    <p:extLst>
      <p:ext uri="{BB962C8B-B14F-4D97-AF65-F5344CB8AC3E}">
        <p14:creationId xmlns:p14="http://schemas.microsoft.com/office/powerpoint/2010/main" val="2065699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39128A-F806-492A-A9C8-9069BA2362E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Back-end </a:t>
            </a:r>
            <a:r>
              <a:rPr lang="en-US" dirty="0" err="1">
                <a:latin typeface="Times New Roman" panose="02020603050405020304" pitchFamily="18" charset="0"/>
                <a:cs typeface="Times New Roman" panose="02020603050405020304" pitchFamily="18" charset="0"/>
              </a:rPr>
              <a:t>veido</a:t>
            </a:r>
            <a:r>
              <a:rPr lang="lv-LV" dirty="0" err="1" smtClean="0">
                <a:latin typeface="Times New Roman" panose="02020603050405020304" pitchFamily="18" charset="0"/>
                <a:cs typeface="Times New Roman" panose="02020603050405020304" pitchFamily="18" charset="0"/>
              </a:rPr>
              <a:t>šana</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cap="none" dirty="0" smtClean="0">
                <a:latin typeface="Times New Roman" panose="02020603050405020304" pitchFamily="18" charset="0"/>
                <a:cs typeface="Times New Roman" panose="02020603050405020304" pitchFamily="18" charset="0"/>
              </a:rPr>
              <a:t>“</a:t>
            </a:r>
            <a:r>
              <a:rPr lang="en-US" sz="2400" cap="none" dirty="0" smtClean="0">
                <a:latin typeface="Times New Roman" panose="02020603050405020304" pitchFamily="18" charset="0"/>
                <a:cs typeface="Times New Roman" panose="02020603050405020304" pitchFamily="18" charset="0"/>
              </a:rPr>
              <a:t>J</a:t>
            </a:r>
            <a:r>
              <a:rPr lang="lv-LV" sz="2400" cap="none" dirty="0" err="1" smtClean="0">
                <a:latin typeface="Times New Roman" panose="02020603050405020304" pitchFamily="18" charset="0"/>
                <a:cs typeface="Times New Roman" panose="02020603050405020304" pitchFamily="18" charset="0"/>
              </a:rPr>
              <a:t>ūrnieku</a:t>
            </a:r>
            <a:r>
              <a:rPr lang="lv-LV" sz="2400" cap="none" dirty="0" smtClean="0">
                <a:latin typeface="Times New Roman" panose="02020603050405020304" pitchFamily="18" charset="0"/>
                <a:cs typeface="Times New Roman" panose="02020603050405020304" pitchFamily="18" charset="0"/>
              </a:rPr>
              <a:t> Mezgli</a:t>
            </a:r>
            <a:r>
              <a:rPr lang="en-US" cap="none" dirty="0" smtClean="0">
                <a:latin typeface="Times New Roman" panose="02020603050405020304" pitchFamily="18" charset="0"/>
                <a:cs typeface="Times New Roman" panose="02020603050405020304" pitchFamily="18" charset="0"/>
              </a:rPr>
              <a:t>”</a:t>
            </a:r>
            <a:endParaRPr lang="en-US" cap="none"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ED2B80B-7CD5-46F8-8961-2BA1839E2DAE}"/>
              </a:ext>
            </a:extLst>
          </p:cNvPr>
          <p:cNvSpPr>
            <a:spLocks noGrp="1"/>
          </p:cNvSpPr>
          <p:nvPr>
            <p:ph idx="1"/>
          </p:nvPr>
        </p:nvSpPr>
        <p:spPr>
          <a:xfrm>
            <a:off x="627078" y="1883017"/>
            <a:ext cx="5776545" cy="3968587"/>
          </a:xfrm>
        </p:spPr>
        <p:txBody>
          <a:bodyPr>
            <a:normAutofit fontScale="92500" lnSpcReduction="10000"/>
          </a:bodyPr>
          <a:lstStyle/>
          <a:p>
            <a:pPr marL="0" indent="0" algn="just">
              <a:buNone/>
            </a:pPr>
            <a:r>
              <a:rPr lang="lv-LV" dirty="0">
                <a:latin typeface="Times New Roman" panose="02020603050405020304" pitchFamily="18" charset="0"/>
                <a:cs typeface="Times New Roman" panose="02020603050405020304" pitchFamily="18" charset="0"/>
              </a:rPr>
              <a:t>	Veidojot aplikāciju tika nolemts, ka saturs nebūs cieti kodēts, bet gan dinamisks, tādēļ bija nepieciešams veidot administratīvās lapas katrai aplikācijas sadaļai. Tā kā nepielietojām datu bāzi, izmantojām CMS (Satura vadības sistēma), kas saņēma savadītos datus, serializēja un ierakstīja tos teksta failā. </a:t>
            </a:r>
          </a:p>
          <a:p>
            <a:pPr marL="0" indent="0" algn="just">
              <a:buNone/>
            </a:pPr>
            <a:r>
              <a:rPr lang="lv-LV" dirty="0">
                <a:latin typeface="Times New Roman" panose="02020603050405020304" pitchFamily="18" charset="0"/>
                <a:cs typeface="Times New Roman" panose="02020603050405020304" pitchFamily="18" charset="0"/>
              </a:rPr>
              <a:t>	Katrai lapai arī tika veidots </a:t>
            </a:r>
            <a:r>
              <a:rPr lang="lv-LV" i="1" dirty="0">
                <a:latin typeface="Times New Roman" panose="02020603050405020304" pitchFamily="18" charset="0"/>
                <a:cs typeface="Times New Roman" panose="02020603050405020304" pitchFamily="18" charset="0"/>
              </a:rPr>
              <a:t>WireFrame </a:t>
            </a:r>
            <a:r>
              <a:rPr lang="lv-LV" dirty="0">
                <a:latin typeface="Times New Roman" panose="02020603050405020304" pitchFamily="18" charset="0"/>
                <a:cs typeface="Times New Roman" panose="02020603050405020304" pitchFamily="18" charset="0"/>
              </a:rPr>
              <a:t>skelets. Laika gaitā bija nepieciešami papildus elementi noteiktās sadaļās tādēļ, lapu izskats ir atšķirīgs no oriģinālā koncepta. </a:t>
            </a:r>
            <a:endParaRPr lang="lv-LV" dirty="0" smtClean="0">
              <a:latin typeface="Times New Roman" panose="02020603050405020304" pitchFamily="18" charset="0"/>
              <a:cs typeface="Times New Roman" panose="02020603050405020304" pitchFamily="18" charset="0"/>
            </a:endParaRP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Lai atzīmētu kurš attēls un ar kādu nosaukumu ir augšupielādēts, tika pievienots vel viens lauks, kurā tiek ievadīts attēla nosaukums, tiklīdz bilde tiek pievienota. Tad izmantojot šo nosaukumu un pielietojot AJAX, serverim tiek veikts pieprasījums atgriezt šo elementu atpakaļ lapā aizvietojot «</a:t>
            </a:r>
            <a:r>
              <a:rPr lang="lv-LV" dirty="0" err="1" smtClean="0">
                <a:latin typeface="Times New Roman" panose="02020603050405020304" pitchFamily="18" charset="0"/>
                <a:cs typeface="Times New Roman" panose="02020603050405020304" pitchFamily="18" charset="0"/>
              </a:rPr>
              <a:t>placeholder</a:t>
            </a:r>
            <a:r>
              <a:rPr lang="lv-LV" dirty="0" smtClean="0">
                <a:latin typeface="Times New Roman" panose="02020603050405020304" pitchFamily="18" charset="0"/>
                <a:cs typeface="Times New Roman" panose="02020603050405020304" pitchFamily="18" charset="0"/>
              </a:rPr>
              <a:t>» attēlu ar augšupielādēto.</a:t>
            </a:r>
            <a:endParaRPr lang="lv-LV"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7A7549C2-A15F-444C-8C75-417F271A8ADE}"/>
              </a:ext>
            </a:extLst>
          </p:cNvPr>
          <p:cNvPicPr>
            <a:picLocks noChangeAspect="1"/>
          </p:cNvPicPr>
          <p:nvPr/>
        </p:nvPicPr>
        <p:blipFill>
          <a:blip r:embed="rId2"/>
          <a:stretch>
            <a:fillRect/>
          </a:stretch>
        </p:blipFill>
        <p:spPr>
          <a:xfrm>
            <a:off x="6867244" y="301869"/>
            <a:ext cx="4502663" cy="2634762"/>
          </a:xfrm>
          <a:prstGeom prst="rect">
            <a:avLst/>
          </a:prstGeom>
        </p:spPr>
      </p:pic>
      <p:pic>
        <p:nvPicPr>
          <p:cNvPr id="6" name="Picture 5">
            <a:extLst>
              <a:ext uri="{FF2B5EF4-FFF2-40B4-BE49-F238E27FC236}">
                <a16:creationId xmlns:a16="http://schemas.microsoft.com/office/drawing/2014/main" xmlns="" id="{AE1B62AB-B666-4589-9E03-5B3DE0651435}"/>
              </a:ext>
            </a:extLst>
          </p:cNvPr>
          <p:cNvPicPr>
            <a:picLocks noChangeAspect="1"/>
          </p:cNvPicPr>
          <p:nvPr/>
        </p:nvPicPr>
        <p:blipFill>
          <a:blip r:embed="rId3"/>
          <a:stretch>
            <a:fillRect/>
          </a:stretch>
        </p:blipFill>
        <p:spPr>
          <a:xfrm>
            <a:off x="6867244" y="3136052"/>
            <a:ext cx="4502662" cy="3420079"/>
          </a:xfrm>
          <a:prstGeom prst="rect">
            <a:avLst/>
          </a:prstGeom>
        </p:spPr>
      </p:pic>
    </p:spTree>
    <p:extLst>
      <p:ext uri="{BB962C8B-B14F-4D97-AF65-F5344CB8AC3E}">
        <p14:creationId xmlns:p14="http://schemas.microsoft.com/office/powerpoint/2010/main" val="1796446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38" y="223706"/>
            <a:ext cx="10131425" cy="1456267"/>
          </a:xfrm>
        </p:spPr>
        <p:txBody>
          <a:bodyPr/>
          <a:lstStyle/>
          <a:p>
            <a:r>
              <a:rPr lang="lv-LV" dirty="0" err="1" smtClean="0">
                <a:latin typeface="Times New Roman" panose="02020603050405020304" pitchFamily="18" charset="0"/>
                <a:cs typeface="Times New Roman" panose="02020603050405020304" pitchFamily="18" charset="0"/>
              </a:rPr>
              <a:t>Front-end</a:t>
            </a:r>
            <a:r>
              <a:rPr lang="lv-LV" dirty="0" smtClean="0">
                <a:latin typeface="Times New Roman" panose="02020603050405020304" pitchFamily="18" charset="0"/>
                <a:cs typeface="Times New Roman" panose="02020603050405020304" pitchFamily="18" charset="0"/>
              </a:rPr>
              <a:t> veidošana</a:t>
            </a:r>
            <a:br>
              <a:rPr lang="lv-LV" dirty="0" smtClean="0">
                <a:latin typeface="Times New Roman" panose="02020603050405020304" pitchFamily="18" charset="0"/>
                <a:cs typeface="Times New Roman" panose="02020603050405020304" pitchFamily="18" charset="0"/>
              </a:rPr>
            </a:br>
            <a:r>
              <a:rPr lang="en-US" sz="2000" cap="none" dirty="0" smtClean="0">
                <a:latin typeface="Times New Roman" panose="02020603050405020304" pitchFamily="18" charset="0"/>
                <a:cs typeface="Times New Roman" panose="02020603050405020304" pitchFamily="18" charset="0"/>
              </a:rPr>
              <a:t>“</a:t>
            </a:r>
            <a:r>
              <a:rPr lang="en-US" sz="2400" cap="none" dirty="0" smtClean="0">
                <a:latin typeface="Times New Roman" panose="02020603050405020304" pitchFamily="18" charset="0"/>
                <a:cs typeface="Times New Roman" panose="02020603050405020304" pitchFamily="18" charset="0"/>
              </a:rPr>
              <a:t>J</a:t>
            </a:r>
            <a:r>
              <a:rPr lang="lv-LV" sz="2400" cap="none" dirty="0" err="1" smtClean="0">
                <a:latin typeface="Times New Roman" panose="02020603050405020304" pitchFamily="18" charset="0"/>
                <a:cs typeface="Times New Roman" panose="02020603050405020304" pitchFamily="18" charset="0"/>
              </a:rPr>
              <a:t>ūrnieku</a:t>
            </a:r>
            <a:r>
              <a:rPr lang="lv-LV" sz="2400" cap="none" dirty="0" smtClean="0">
                <a:latin typeface="Times New Roman" panose="02020603050405020304" pitchFamily="18" charset="0"/>
                <a:cs typeface="Times New Roman" panose="02020603050405020304" pitchFamily="18" charset="0"/>
              </a:rPr>
              <a:t> Mezgli</a:t>
            </a:r>
            <a:r>
              <a:rPr lang="en-US" sz="2400" cap="none" dirty="0" smtClean="0">
                <a:latin typeface="Times New Roman" panose="02020603050405020304" pitchFamily="18" charset="0"/>
                <a:cs typeface="Times New Roman" panose="02020603050405020304" pitchFamily="18" charset="0"/>
              </a:rPr>
              <a:t>”</a:t>
            </a:r>
            <a:endParaRPr lang="en-US" sz="2400"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71138" y="1898087"/>
            <a:ext cx="6539335" cy="4775247"/>
          </a:xfrm>
        </p:spPr>
        <p:txBody>
          <a:bodyPr>
            <a:normAutofit/>
          </a:bodyPr>
          <a:lstStyle/>
          <a:p>
            <a:pPr marL="0" indent="358775" algn="just" defTabSz="179388">
              <a:buNone/>
            </a:pPr>
            <a:r>
              <a:rPr lang="lv-LV" dirty="0" smtClean="0">
                <a:latin typeface="Times New Roman" panose="02020603050405020304" pitchFamily="18" charset="0"/>
                <a:cs typeface="Times New Roman" panose="02020603050405020304" pitchFamily="18" charset="0"/>
              </a:rPr>
              <a:t>	Pēc </a:t>
            </a:r>
            <a:r>
              <a:rPr lang="lv-LV" dirty="0" err="1" smtClean="0">
                <a:latin typeface="Times New Roman" panose="02020603050405020304" pitchFamily="18" charset="0"/>
                <a:cs typeface="Times New Roman" panose="02020603050405020304" pitchFamily="18" charset="0"/>
              </a:rPr>
              <a:t>back-end</a:t>
            </a:r>
            <a:r>
              <a:rPr lang="lv-LV" dirty="0" smtClean="0">
                <a:latin typeface="Times New Roman" panose="02020603050405020304" pitchFamily="18" charset="0"/>
                <a:cs typeface="Times New Roman" panose="02020603050405020304" pitchFamily="18" charset="0"/>
              </a:rPr>
              <a:t> izveides, bija laiks darboties pie </a:t>
            </a:r>
            <a:r>
              <a:rPr lang="lv-LV" dirty="0" err="1" smtClean="0">
                <a:latin typeface="Times New Roman" panose="02020603050405020304" pitchFamily="18" charset="0"/>
                <a:cs typeface="Times New Roman" panose="02020603050405020304" pitchFamily="18" charset="0"/>
              </a:rPr>
              <a:t>front-end</a:t>
            </a:r>
            <a:r>
              <a:rPr lang="lv-LV" dirty="0" smtClean="0">
                <a:latin typeface="Times New Roman" panose="02020603050405020304" pitchFamily="18" charset="0"/>
                <a:cs typeface="Times New Roman" panose="02020603050405020304" pitchFamily="18" charset="0"/>
              </a:rPr>
              <a:t> izstrādes. Lai veidotu publisko skatu, tika izmantoti ieraksti </a:t>
            </a:r>
            <a:r>
              <a:rPr lang="lv-LV" dirty="0" err="1" smtClean="0">
                <a:latin typeface="Times New Roman" panose="02020603050405020304" pitchFamily="18" charset="0"/>
                <a:cs typeface="Times New Roman" panose="02020603050405020304" pitchFamily="18" charset="0"/>
              </a:rPr>
              <a:t>adminastritīvajā</a:t>
            </a:r>
            <a:r>
              <a:rPr lang="lv-LV" dirty="0" smtClean="0">
                <a:latin typeface="Times New Roman" panose="02020603050405020304" pitchFamily="18" charset="0"/>
                <a:cs typeface="Times New Roman" panose="02020603050405020304" pitchFamily="18" charset="0"/>
              </a:rPr>
              <a:t> lapā. Tie tika iegūti izsaucot teksta failu, kurā ir ievadītie dati, kā viens liels masīvs un izmantojot </a:t>
            </a:r>
            <a:r>
              <a:rPr lang="lv-LV" i="1" dirty="0" err="1" smtClean="0">
                <a:latin typeface="Times New Roman" panose="02020603050405020304" pitchFamily="18" charset="0"/>
                <a:cs typeface="Times New Roman" panose="02020603050405020304" pitchFamily="18" charset="0"/>
              </a:rPr>
              <a:t>JSON.parse</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funkciju, kas iegūto masīvu pārvērta par </a:t>
            </a:r>
            <a:r>
              <a:rPr lang="lv-LV" i="1" dirty="0" err="1" smtClean="0">
                <a:latin typeface="Times New Roman" panose="02020603050405020304" pitchFamily="18" charset="0"/>
                <a:cs typeface="Times New Roman" panose="02020603050405020304" pitchFamily="18" charset="0"/>
              </a:rPr>
              <a:t>JavaScript</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objektu, ar kuru varēju manipulēt. </a:t>
            </a:r>
          </a:p>
          <a:p>
            <a:pPr marL="0" indent="358775" algn="just" defTabSz="179388">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Katra «mezgla» ievietošana lapā tika veikta tāpat kā ierakstu izvadīšana administratīvajās lapās – izmantojot </a:t>
            </a:r>
            <a:r>
              <a:rPr lang="lv-LV" i="1" dirty="0" err="1" smtClean="0">
                <a:latin typeface="Times New Roman" panose="02020603050405020304" pitchFamily="18" charset="0"/>
                <a:cs typeface="Times New Roman" panose="02020603050405020304" pitchFamily="18" charset="0"/>
              </a:rPr>
              <a:t>JavaScript</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ciklu, kas skaita masīva elementu skaitu un lietojot </a:t>
            </a:r>
            <a:r>
              <a:rPr lang="lv-LV" i="1" dirty="0" err="1" smtClean="0">
                <a:latin typeface="Times New Roman" panose="02020603050405020304" pitchFamily="18" charset="0"/>
                <a:cs typeface="Times New Roman" panose="02020603050405020304" pitchFamily="18" charset="0"/>
              </a:rPr>
              <a:t>jQuery</a:t>
            </a:r>
            <a:r>
              <a:rPr lang="lv-LV" dirty="0" smtClean="0">
                <a:latin typeface="Times New Roman" panose="02020603050405020304" pitchFamily="18" charset="0"/>
                <a:cs typeface="Times New Roman" panose="02020603050405020304" pitchFamily="18" charset="0"/>
              </a:rPr>
              <a:t> tiek ievietots lapā. Tā kā tika izlemts, ka mezglu </a:t>
            </a:r>
            <a:r>
              <a:rPr lang="lv-LV" dirty="0" err="1" smtClean="0">
                <a:latin typeface="Times New Roman" panose="02020603050405020304" pitchFamily="18" charset="0"/>
                <a:cs typeface="Times New Roman" panose="02020603050405020304" pitchFamily="18" charset="0"/>
              </a:rPr>
              <a:t>priekšskata</a:t>
            </a:r>
            <a:r>
              <a:rPr lang="lv-LV" dirty="0" smtClean="0">
                <a:latin typeface="Times New Roman" panose="02020603050405020304" pitchFamily="18" charset="0"/>
                <a:cs typeface="Times New Roman" panose="02020603050405020304" pitchFamily="18" charset="0"/>
              </a:rPr>
              <a:t> attēli nebūs visi vienā rindā izmantojot </a:t>
            </a:r>
            <a:r>
              <a:rPr lang="lv-LV" i="1" dirty="0" err="1" smtClean="0">
                <a:latin typeface="Times New Roman" panose="02020603050405020304" pitchFamily="18" charset="0"/>
                <a:cs typeface="Times New Roman" panose="02020603050405020304" pitchFamily="18" charset="0"/>
              </a:rPr>
              <a:t>BootStrap</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režģa tehnoloģiju. </a:t>
            </a:r>
          </a:p>
          <a:p>
            <a:pPr marL="0" indent="360363" algn="just" defTabSz="360363">
              <a:buNone/>
            </a:pPr>
            <a:r>
              <a:rPr lang="lv-LV" dirty="0">
                <a:latin typeface="Times New Roman" panose="02020603050405020304" pitchFamily="18" charset="0"/>
                <a:cs typeface="Times New Roman" panose="02020603050405020304" pitchFamily="18" charset="0"/>
              </a:rPr>
              <a:t>Lapā ir arī iespēja uzspiest uz katra mezgla, kas parāda modālo logu, kurā ir sīkāka informācija par katru no </a:t>
            </a:r>
            <a:r>
              <a:rPr lang="lv-LV" dirty="0" smtClean="0">
                <a:latin typeface="Times New Roman" panose="02020603050405020304" pitchFamily="18" charset="0"/>
                <a:cs typeface="Times New Roman" panose="02020603050405020304" pitchFamily="18" charset="0"/>
              </a:rPr>
              <a:t>tiem</a:t>
            </a:r>
          </a:p>
          <a:p>
            <a:pPr marL="0" indent="360363" algn="just" defTabSz="360363">
              <a:buNone/>
            </a:pPr>
            <a:r>
              <a:rPr lang="lv-LV" dirty="0" smtClean="0">
                <a:latin typeface="Times New Roman" panose="02020603050405020304" pitchFamily="18" charset="0"/>
                <a:cs typeface="Times New Roman" panose="02020603050405020304" pitchFamily="18" charset="0"/>
              </a:rPr>
              <a:t>Tālāk </a:t>
            </a:r>
            <a:r>
              <a:rPr lang="lv-LV" dirty="0">
                <a:latin typeface="Times New Roman" panose="02020603050405020304" pitchFamily="18" charset="0"/>
                <a:cs typeface="Times New Roman" panose="02020603050405020304" pitchFamily="18" charset="0"/>
              </a:rPr>
              <a:t>atlika katru lietu stilizēt lai izskatītos estētiski, izmantojot dotos dizainus, ko veidoja uzņēmuma dizaineris.</a:t>
            </a:r>
            <a:endParaRPr lang="en-US" dirty="0">
              <a:latin typeface="Times New Roman" panose="02020603050405020304" pitchFamily="18" charset="0"/>
              <a:cs typeface="Times New Roman" panose="02020603050405020304" pitchFamily="18" charset="0"/>
            </a:endParaRPr>
          </a:p>
          <a:p>
            <a:pPr marL="0" indent="360363" algn="just" defTabSz="360363">
              <a:buNone/>
            </a:pPr>
            <a:endParaRPr lang="lv-LV"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104086" y="566119"/>
            <a:ext cx="4737807" cy="2663936"/>
          </a:xfrm>
          <a:prstGeom prst="rect">
            <a:avLst/>
          </a:prstGeom>
        </p:spPr>
      </p:pic>
      <p:pic>
        <p:nvPicPr>
          <p:cNvPr id="6" name="Picture 5"/>
          <p:cNvPicPr>
            <a:picLocks noChangeAspect="1"/>
          </p:cNvPicPr>
          <p:nvPr/>
        </p:nvPicPr>
        <p:blipFill>
          <a:blip r:embed="rId3"/>
          <a:stretch>
            <a:fillRect/>
          </a:stretch>
        </p:blipFill>
        <p:spPr>
          <a:xfrm>
            <a:off x="7104086" y="3572468"/>
            <a:ext cx="4737807" cy="2636948"/>
          </a:xfrm>
          <a:prstGeom prst="rect">
            <a:avLst/>
          </a:prstGeom>
        </p:spPr>
      </p:pic>
    </p:spTree>
    <p:extLst>
      <p:ext uri="{BB962C8B-B14F-4D97-AF65-F5344CB8AC3E}">
        <p14:creationId xmlns:p14="http://schemas.microsoft.com/office/powerpoint/2010/main" val="1954665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99063"/>
            <a:ext cx="10131425" cy="1456267"/>
          </a:xfrm>
        </p:spPr>
        <p:txBody>
          <a:bodyPr/>
          <a:lstStyle/>
          <a:p>
            <a:r>
              <a:rPr lang="lv-LV" dirty="0" smtClean="0">
                <a:latin typeface="Times New Roman" panose="02020603050405020304" pitchFamily="18" charset="0"/>
                <a:cs typeface="Times New Roman" panose="02020603050405020304" pitchFamily="18" charset="0"/>
              </a:rPr>
              <a:t>Tests par Jūrnieku mezgliem</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1" y="1422291"/>
            <a:ext cx="5882779" cy="4502014"/>
          </a:xfrm>
        </p:spPr>
        <p:txBody>
          <a:bodyPr>
            <a:normAutofit fontScale="92500" lnSpcReduction="10000"/>
          </a:bodyPr>
          <a:lstStyle/>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Jau kopš projekta sākuma, tika plānots, ka «Jūrnieku mezglu» lapai, klāt būs tests, kurā lietotājam ir iespēja pārbaudīt savas zināšanas par to, ko viņš/-a ir izlasījuši un iegaumējuši apmeklējot mezglu sadaļu. </a:t>
            </a:r>
          </a:p>
          <a:p>
            <a:pPr marL="0" indent="0" algn="just">
              <a:buNone/>
            </a:pPr>
            <a:r>
              <a:rPr lang="lv-LV" dirty="0" smtClean="0">
                <a:latin typeface="Times New Roman" panose="02020603050405020304" pitchFamily="18" charset="0"/>
                <a:cs typeface="Times New Roman" panose="02020603050405020304" pitchFamily="18" charset="0"/>
              </a:rPr>
              <a:t>	Testa jautājumu skaits ir attiecīgs mezglu ierakstu skaitam. Jautājumi ģenerējas no jaunas masīva struktūras, kas ir balstīta uz teksta faila masīvu un katru reizi sākot testu jautājumi maina secību. </a:t>
            </a: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Atbilžu varianti arī dinamiski maina secību, tādēļ pareizā atbilde var atrasties vienā no trim vietām, atlikušās atbildes tiek izvēlētas ar </a:t>
            </a:r>
            <a:r>
              <a:rPr lang="lv-LV" i="1" dirty="0" err="1" smtClean="0">
                <a:latin typeface="Times New Roman" panose="02020603050405020304" pitchFamily="18" charset="0"/>
                <a:cs typeface="Times New Roman" panose="02020603050405020304" pitchFamily="18" charset="0"/>
              </a:rPr>
              <a:t>JavaScript</a:t>
            </a:r>
            <a:r>
              <a:rPr lang="lv-LV" dirty="0" smtClean="0">
                <a:latin typeface="Times New Roman" panose="02020603050405020304" pitchFamily="18" charset="0"/>
                <a:cs typeface="Times New Roman" panose="02020603050405020304" pitchFamily="18" charset="0"/>
              </a:rPr>
              <a:t> palīdzību uz nejaušu ģenerācijas principu. Uzspiestā atbilde tiek izcelta balta, kamēr atlikušās paliek nedaudz caurspīdīgas, atbildēm tiek pievienotas pareizi/nepareizi ikonas. Kā arī atbildot uz jautājumu pareizi vai nepareizi parādās paskaidrojuma logs, kurā ir sīkāks apraksts par mezglu.</a:t>
            </a: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Testam beidzoties parādās modālais logs, kurā ir lietotāja rezultāts.</a:t>
            </a:r>
          </a:p>
        </p:txBody>
      </p:sp>
      <p:pic>
        <p:nvPicPr>
          <p:cNvPr id="4" name="Picture 3"/>
          <p:cNvPicPr>
            <a:picLocks noChangeAspect="1"/>
          </p:cNvPicPr>
          <p:nvPr/>
        </p:nvPicPr>
        <p:blipFill>
          <a:blip r:embed="rId2"/>
          <a:stretch>
            <a:fillRect/>
          </a:stretch>
        </p:blipFill>
        <p:spPr>
          <a:xfrm>
            <a:off x="7284895" y="1317072"/>
            <a:ext cx="4048632" cy="2276433"/>
          </a:xfrm>
          <a:prstGeom prst="rect">
            <a:avLst/>
          </a:prstGeom>
        </p:spPr>
      </p:pic>
      <p:pic>
        <p:nvPicPr>
          <p:cNvPr id="5" name="Picture 4"/>
          <p:cNvPicPr>
            <a:picLocks noChangeAspect="1"/>
          </p:cNvPicPr>
          <p:nvPr/>
        </p:nvPicPr>
        <p:blipFill>
          <a:blip r:embed="rId3"/>
          <a:stretch>
            <a:fillRect/>
          </a:stretch>
        </p:blipFill>
        <p:spPr>
          <a:xfrm>
            <a:off x="7284895" y="3673298"/>
            <a:ext cx="4048632" cy="2276432"/>
          </a:xfrm>
          <a:prstGeom prst="rect">
            <a:avLst/>
          </a:prstGeom>
        </p:spPr>
      </p:pic>
    </p:spTree>
    <p:extLst>
      <p:ext uri="{BB962C8B-B14F-4D97-AF65-F5344CB8AC3E}">
        <p14:creationId xmlns:p14="http://schemas.microsoft.com/office/powerpoint/2010/main" val="1440633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99" y="288643"/>
            <a:ext cx="10131425" cy="1456267"/>
          </a:xfrm>
        </p:spPr>
        <p:txBody>
          <a:bodyPr>
            <a:normAutofit/>
          </a:bodyPr>
          <a:lstStyle/>
          <a:p>
            <a:r>
              <a:rPr lang="lv-LV" dirty="0" err="1">
                <a:latin typeface="Times New Roman" panose="02020603050405020304" pitchFamily="18" charset="0"/>
                <a:cs typeface="Times New Roman" panose="02020603050405020304" pitchFamily="18" charset="0"/>
              </a:rPr>
              <a:t>Back-end</a:t>
            </a:r>
            <a:r>
              <a:rPr lang="lv-LV" dirty="0">
                <a:latin typeface="Times New Roman" panose="02020603050405020304" pitchFamily="18" charset="0"/>
                <a:cs typeface="Times New Roman" panose="02020603050405020304" pitchFamily="18" charset="0"/>
              </a:rPr>
              <a:t> veidošana</a:t>
            </a:r>
            <a:br>
              <a:rPr lang="lv-LV" dirty="0">
                <a:latin typeface="Times New Roman" panose="02020603050405020304" pitchFamily="18" charset="0"/>
                <a:cs typeface="Times New Roman" panose="02020603050405020304" pitchFamily="18" charset="0"/>
              </a:rPr>
            </a:br>
            <a:r>
              <a:rPr lang="en-US" sz="2400" cap="none" dirty="0" smtClean="0">
                <a:latin typeface="Times New Roman" panose="02020603050405020304" pitchFamily="18" charset="0"/>
                <a:cs typeface="Times New Roman" panose="02020603050405020304" pitchFamily="18" charset="0"/>
              </a:rPr>
              <a:t>“Video </a:t>
            </a:r>
            <a:r>
              <a:rPr lang="en-US" sz="2400" cap="none" dirty="0" err="1" smtClean="0">
                <a:latin typeface="Times New Roman" panose="02020603050405020304" pitchFamily="18" charset="0"/>
                <a:cs typeface="Times New Roman" panose="02020603050405020304" pitchFamily="18" charset="0"/>
              </a:rPr>
              <a:t>Galerija</a:t>
            </a:r>
            <a:r>
              <a:rPr lang="en-US" sz="2400" cap="none" dirty="0" smtClean="0">
                <a:latin typeface="Times New Roman" panose="02020603050405020304" pitchFamily="18" charset="0"/>
                <a:cs typeface="Times New Roman" panose="02020603050405020304" pitchFamily="18" charset="0"/>
              </a:rPr>
              <a:t>”</a:t>
            </a:r>
            <a:endParaRPr lang="en-US" sz="2400"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9239" y="1545612"/>
            <a:ext cx="7317297" cy="4833534"/>
          </a:xfrm>
        </p:spPr>
        <p:txBody>
          <a:bodyPr>
            <a:normAutofit/>
          </a:bodyPr>
          <a:lstStyle/>
          <a:p>
            <a:pPr marL="0" indent="0" algn="just">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Glu</a:t>
            </a:r>
            <a:r>
              <a:rPr lang="lv-LV" dirty="0" err="1" smtClean="0">
                <a:latin typeface="Times New Roman" panose="02020603050405020304" pitchFamily="18" charset="0"/>
                <a:cs typeface="Times New Roman" panose="02020603050405020304" pitchFamily="18" charset="0"/>
              </a:rPr>
              <a:t>ži</a:t>
            </a:r>
            <a:r>
              <a:rPr lang="lv-LV" dirty="0" smtClean="0">
                <a:latin typeface="Times New Roman" panose="02020603050405020304" pitchFamily="18" charset="0"/>
                <a:cs typeface="Times New Roman" panose="02020603050405020304" pitchFamily="18" charset="0"/>
              </a:rPr>
              <a:t> tāpat kā mezglu lapai, «Video galerijai» arī ir sava administratīvā lapa, kas ir veidota uz CMS pamata. Bet video galerijai ir nepieciešami video faili, kas norāda uz to ka augšupielāde drīkst norisināties tikai ar attiecīga paplašinājuma video failiem, lai tos pēc tam varētu rādīt un atskaņot publiskajā sadaļā.</a:t>
            </a: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Datu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glab</a:t>
            </a:r>
            <a:r>
              <a:rPr lang="lv-LV" dirty="0" err="1" smtClean="0">
                <a:latin typeface="Times New Roman" panose="02020603050405020304" pitchFamily="18" charset="0"/>
                <a:cs typeface="Times New Roman" panose="02020603050405020304" pitchFamily="18" charset="0"/>
              </a:rPr>
              <a:t>āšana</a:t>
            </a:r>
            <a:r>
              <a:rPr lang="lv-LV" dirty="0" smtClean="0">
                <a:latin typeface="Times New Roman" panose="02020603050405020304" pitchFamily="18" charset="0"/>
                <a:cs typeface="Times New Roman" panose="02020603050405020304" pitchFamily="18" charset="0"/>
              </a:rPr>
              <a:t> notiek tāpat, ievadītie dati tiek sūtīti uz serveri, kurā dati tiek rakstīti masīvā, </a:t>
            </a:r>
            <a:r>
              <a:rPr lang="lv-LV" dirty="0" err="1" smtClean="0">
                <a:latin typeface="Times New Roman" panose="02020603050405020304" pitchFamily="18" charset="0"/>
                <a:cs typeface="Times New Roman" panose="02020603050405020304" pitchFamily="18" charset="0"/>
              </a:rPr>
              <a:t>serializēti</a:t>
            </a:r>
            <a:r>
              <a:rPr lang="lv-LV" dirty="0" smtClean="0">
                <a:latin typeface="Times New Roman" panose="02020603050405020304" pitchFamily="18" charset="0"/>
                <a:cs typeface="Times New Roman" panose="02020603050405020304" pitchFamily="18" charset="0"/>
              </a:rPr>
              <a:t> un ierakstīti teksta failā. </a:t>
            </a: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Attēlu pievienošana notiek ar AJAX pieprasījumu. Izvēlētā attēla nosaukums tiek ierakstīts teksta laukā, kuram ir iedota </a:t>
            </a:r>
            <a:r>
              <a:rPr lang="lv-LV" b="1" dirty="0" err="1" smtClean="0">
                <a:latin typeface="Times New Roman" panose="02020603050405020304" pitchFamily="18" charset="0"/>
                <a:cs typeface="Times New Roman" panose="02020603050405020304" pitchFamily="18" charset="0"/>
              </a:rPr>
              <a:t>css</a:t>
            </a:r>
            <a:r>
              <a:rPr lang="lv-LV" b="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vērtība, kas neparāda to. Tad augšupielādes brīdī serverim tiek veikts pieprasījums atgriezt un ievietot lapā attēlu no augšupielāžu direktorijas ar tādu pašu nosaukumu, kāds ir ierakstīts teksta laukā.</a:t>
            </a:r>
          </a:p>
          <a:p>
            <a:pPr marL="0" indent="0" algn="just">
              <a:buNone/>
            </a:pPr>
            <a:r>
              <a:rPr lang="lv-LV"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Video augšupielāde darbojās gluži tāpat kā attēlu, bet ir noteikts maksimālais faila izmērs, kuru var augšupielādēt, tādēļ to vajadzēja konfigurēt PHP instalācijas konfigurācijā.</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687897" y="3845165"/>
            <a:ext cx="4352691" cy="1381343"/>
          </a:xfrm>
          <a:prstGeom prst="rect">
            <a:avLst/>
          </a:prstGeom>
        </p:spPr>
      </p:pic>
      <p:pic>
        <p:nvPicPr>
          <p:cNvPr id="5" name="Picture 4"/>
          <p:cNvPicPr>
            <a:picLocks noChangeAspect="1"/>
          </p:cNvPicPr>
          <p:nvPr/>
        </p:nvPicPr>
        <p:blipFill>
          <a:blip r:embed="rId3"/>
          <a:stretch>
            <a:fillRect/>
          </a:stretch>
        </p:blipFill>
        <p:spPr>
          <a:xfrm>
            <a:off x="7687897" y="1072724"/>
            <a:ext cx="4350602" cy="2553429"/>
          </a:xfrm>
          <a:prstGeom prst="rect">
            <a:avLst/>
          </a:prstGeom>
        </p:spPr>
      </p:pic>
      <p:sp>
        <p:nvSpPr>
          <p:cNvPr id="6" name="TextBox 5"/>
          <p:cNvSpPr txBox="1"/>
          <p:nvPr/>
        </p:nvSpPr>
        <p:spPr>
          <a:xfrm>
            <a:off x="7687897" y="5335397"/>
            <a:ext cx="4233007" cy="646331"/>
          </a:xfrm>
          <a:prstGeom prst="rect">
            <a:avLst/>
          </a:prstGeom>
          <a:noFill/>
        </p:spPr>
        <p:txBody>
          <a:bodyPr wrap="square" rtlCol="0">
            <a:spAutoFit/>
          </a:bodyPr>
          <a:lstStyle/>
          <a:p>
            <a:r>
              <a:rPr lang="lv-LV" dirty="0" smtClean="0">
                <a:latin typeface="Times New Roman" panose="02020603050405020304" pitchFamily="18" charset="0"/>
                <a:cs typeface="Times New Roman" panose="02020603050405020304" pitchFamily="18" charset="0"/>
              </a:rPr>
              <a:t>Laika gaitā dizains mainījās no oriģinālās idejas.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283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Front-end </a:t>
            </a:r>
            <a:r>
              <a:rPr lang="en-US" dirty="0" err="1" smtClean="0">
                <a:latin typeface="Times New Roman" panose="02020603050405020304" pitchFamily="18" charset="0"/>
                <a:cs typeface="Times New Roman" panose="02020603050405020304" pitchFamily="18" charset="0"/>
              </a:rPr>
              <a:t>veido</a:t>
            </a:r>
            <a:r>
              <a:rPr lang="lv-LV" dirty="0" err="1" smtClean="0">
                <a:latin typeface="Times New Roman" panose="02020603050405020304" pitchFamily="18" charset="0"/>
                <a:cs typeface="Times New Roman" panose="02020603050405020304" pitchFamily="18" charset="0"/>
              </a:rPr>
              <a:t>šana</a:t>
            </a:r>
            <a:r>
              <a:rPr lang="lv-LV" dirty="0" smtClean="0">
                <a:latin typeface="Times New Roman" panose="02020603050405020304" pitchFamily="18" charset="0"/>
                <a:cs typeface="Times New Roman" panose="02020603050405020304" pitchFamily="18" charset="0"/>
              </a:rPr>
              <a:t/>
            </a:r>
            <a:br>
              <a:rPr lang="lv-LV"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“Video </a:t>
            </a:r>
            <a:r>
              <a:rPr lang="en-US" sz="2400" dirty="0" err="1" smtClean="0">
                <a:latin typeface="Times New Roman" panose="02020603050405020304" pitchFamily="18" charset="0"/>
                <a:cs typeface="Times New Roman" panose="02020603050405020304" pitchFamily="18" charset="0"/>
              </a:rPr>
              <a:t>galerija</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17354" y="2065867"/>
            <a:ext cx="6830735" cy="4334234"/>
          </a:xfrm>
        </p:spPr>
        <p:txBody>
          <a:bodyPr/>
          <a:lstStyle/>
          <a:p>
            <a:pPr marL="0" indent="0" algn="just">
              <a:buNone/>
            </a:pPr>
            <a:r>
              <a:rPr lang="en-US" dirty="0" smtClean="0">
                <a:latin typeface="Times New Roman" panose="02020603050405020304" pitchFamily="18" charset="0"/>
                <a:cs typeface="Times New Roman" panose="02020603050405020304" pitchFamily="18" charset="0"/>
              </a:rPr>
              <a:t>	Video </a:t>
            </a:r>
            <a:r>
              <a:rPr lang="en-US" dirty="0" err="1" smtClean="0">
                <a:latin typeface="Times New Roman" panose="02020603050405020304" pitchFamily="18" charset="0"/>
                <a:cs typeface="Times New Roman" panose="02020603050405020304" pitchFamily="18" charset="0"/>
              </a:rPr>
              <a:t>galerijas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publisk</a:t>
            </a:r>
            <a:r>
              <a:rPr lang="lv-LV" dirty="0" smtClean="0">
                <a:latin typeface="Times New Roman" panose="02020603050405020304" pitchFamily="18" charset="0"/>
                <a:cs typeface="Times New Roman" panose="02020603050405020304" pitchFamily="18" charset="0"/>
              </a:rPr>
              <a:t>ā sadaļa, bija pēdējais lielais darbs, kurš bija jāveic pirms pirmās testēšanas. Galerijas ierakstu ievietošana sadaļā darbojās </a:t>
            </a:r>
            <a:r>
              <a:rPr lang="lv-LV" dirty="0" err="1" smtClean="0">
                <a:latin typeface="Times New Roman" panose="02020603050405020304" pitchFamily="18" charset="0"/>
                <a:cs typeface="Times New Roman" panose="02020603050405020304" pitchFamily="18" charset="0"/>
              </a:rPr>
              <a:t>tāpāt</a:t>
            </a:r>
            <a:r>
              <a:rPr lang="lv-LV" dirty="0" smtClean="0">
                <a:latin typeface="Times New Roman" panose="02020603050405020304" pitchFamily="18" charset="0"/>
                <a:cs typeface="Times New Roman" panose="02020603050405020304" pitchFamily="18" charset="0"/>
              </a:rPr>
              <a:t> kā visās citās, izmantojot </a:t>
            </a:r>
            <a:r>
              <a:rPr lang="lv-LV" b="1" i="1" dirty="0" err="1" smtClean="0">
                <a:latin typeface="Times New Roman" panose="02020603050405020304" pitchFamily="18" charset="0"/>
                <a:cs typeface="Times New Roman" panose="02020603050405020304" pitchFamily="18" charset="0"/>
              </a:rPr>
              <a:t>JSON.parse</a:t>
            </a:r>
            <a:r>
              <a:rPr lang="lv-LV" b="1"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funkciju, kas pārvērta teksta masīvu par </a:t>
            </a:r>
            <a:r>
              <a:rPr lang="lv-LV" i="1" dirty="0" err="1" smtClean="0">
                <a:latin typeface="Times New Roman" panose="02020603050405020304" pitchFamily="18" charset="0"/>
                <a:cs typeface="Times New Roman" panose="02020603050405020304" pitchFamily="18" charset="0"/>
              </a:rPr>
              <a:t>JavaScript</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objektu, ar kuru varēja manipulēt. </a:t>
            </a:r>
          </a:p>
          <a:p>
            <a:pPr marL="0" indent="0" algn="just">
              <a:buNone/>
            </a:pPr>
            <a:r>
              <a:rPr lang="lv-LV" b="1"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Masīvs tika laists caur ciklu, kurā tika izveidots </a:t>
            </a:r>
            <a:r>
              <a:rPr lang="lv-LV" i="1" dirty="0" err="1" smtClean="0">
                <a:latin typeface="Times New Roman" panose="02020603050405020304" pitchFamily="18" charset="0"/>
                <a:cs typeface="Times New Roman" panose="02020603050405020304" pitchFamily="18" charset="0"/>
              </a:rPr>
              <a:t>BootStrap</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režģis, ar </a:t>
            </a:r>
            <a:r>
              <a:rPr lang="lv-LV" i="1" dirty="0" smtClean="0">
                <a:latin typeface="Times New Roman" panose="02020603050405020304" pitchFamily="18" charset="0"/>
                <a:cs typeface="Times New Roman" panose="02020603050405020304" pitchFamily="18" charset="0"/>
              </a:rPr>
              <a:t>DIV </a:t>
            </a:r>
            <a:r>
              <a:rPr lang="lv-LV" dirty="0" smtClean="0">
                <a:latin typeface="Times New Roman" panose="02020603050405020304" pitchFamily="18" charset="0"/>
                <a:cs typeface="Times New Roman" panose="02020603050405020304" pitchFamily="18" charset="0"/>
              </a:rPr>
              <a:t>elementiem, kurus stilizēju, pieliekot fona attēlus, kā video </a:t>
            </a:r>
            <a:r>
              <a:rPr lang="lv-LV" dirty="0" err="1" smtClean="0">
                <a:latin typeface="Times New Roman" panose="02020603050405020304" pitchFamily="18" charset="0"/>
                <a:cs typeface="Times New Roman" panose="02020603050405020304" pitchFamily="18" charset="0"/>
              </a:rPr>
              <a:t>priekšskatus</a:t>
            </a:r>
            <a:r>
              <a:rPr lang="lv-LV" dirty="0" smtClean="0">
                <a:latin typeface="Times New Roman" panose="02020603050405020304" pitchFamily="18" charset="0"/>
                <a:cs typeface="Times New Roman" panose="02020603050405020304" pitchFamily="18" charset="0"/>
              </a:rPr>
              <a:t>. Pa virsu tika pievienotas «atskaņošanas ikonas», lai lietotājs varētu noprast, ka uz </a:t>
            </a:r>
            <a:r>
              <a:rPr lang="lv-LV" dirty="0" err="1" smtClean="0">
                <a:latin typeface="Times New Roman" panose="02020603050405020304" pitchFamily="18" charset="0"/>
                <a:cs typeface="Times New Roman" panose="02020603050405020304" pitchFamily="18" charset="0"/>
              </a:rPr>
              <a:t>priekšskatiem</a:t>
            </a:r>
            <a:r>
              <a:rPr lang="lv-LV" dirty="0" smtClean="0">
                <a:latin typeface="Times New Roman" panose="02020603050405020304" pitchFamily="18" charset="0"/>
                <a:cs typeface="Times New Roman" panose="02020603050405020304" pitchFamily="18" charset="0"/>
              </a:rPr>
              <a:t> var uzspiest lai atvērtu pašu video.</a:t>
            </a:r>
          </a:p>
          <a:p>
            <a:pPr marL="0" indent="0" algn="just">
              <a:buNone/>
            </a:pPr>
            <a:r>
              <a:rPr lang="lv-LV" b="1" dirty="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Video ievietošana lapā, nebija sarežģīta, bet radās aizķeršanās ar modālajiem logiem. Iepriekš visi modālie logi tika veidoti pielietojot </a:t>
            </a:r>
            <a:r>
              <a:rPr lang="lv-LV" i="1" dirty="0" smtClean="0">
                <a:latin typeface="Times New Roman" panose="02020603050405020304" pitchFamily="18" charset="0"/>
                <a:cs typeface="Times New Roman" panose="02020603050405020304" pitchFamily="18" charset="0"/>
              </a:rPr>
              <a:t>SweetAlert2</a:t>
            </a:r>
            <a:r>
              <a:rPr lang="lv-LV" dirty="0" smtClean="0">
                <a:latin typeface="Times New Roman" panose="02020603050405020304" pitchFamily="18" charset="0"/>
                <a:cs typeface="Times New Roman" panose="02020603050405020304" pitchFamily="18" charset="0"/>
              </a:rPr>
              <a:t> bibliotēku, bet nācās uzzināt, ka šī bibliotēka neatbalsta video atskaņošanu. Tādēļ nācās pielietot </a:t>
            </a:r>
            <a:r>
              <a:rPr lang="lv-LV" i="1" dirty="0" err="1" smtClean="0">
                <a:latin typeface="Times New Roman" panose="02020603050405020304" pitchFamily="18" charset="0"/>
                <a:cs typeface="Times New Roman" panose="02020603050405020304" pitchFamily="18" charset="0"/>
              </a:rPr>
              <a:t>BootStrap</a:t>
            </a:r>
            <a:r>
              <a:rPr lang="lv-LV" i="1" dirty="0" smtClean="0">
                <a:latin typeface="Times New Roman" panose="02020603050405020304" pitchFamily="18" charset="0"/>
                <a:cs typeface="Times New Roman" panose="02020603050405020304" pitchFamily="18" charset="0"/>
              </a:rPr>
              <a:t> </a:t>
            </a:r>
            <a:r>
              <a:rPr lang="lv-LV" dirty="0" smtClean="0">
                <a:latin typeface="Times New Roman" panose="02020603050405020304" pitchFamily="18" charset="0"/>
                <a:cs typeface="Times New Roman" panose="02020603050405020304" pitchFamily="18" charset="0"/>
              </a:rPr>
              <a:t>bibliotēkā esošo modālo struktūru.</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386659" y="704675"/>
            <a:ext cx="4570448" cy="2569835"/>
          </a:xfrm>
          <a:prstGeom prst="rect">
            <a:avLst/>
          </a:prstGeom>
        </p:spPr>
      </p:pic>
      <p:pic>
        <p:nvPicPr>
          <p:cNvPr id="5" name="Picture 4"/>
          <p:cNvPicPr>
            <a:picLocks noChangeAspect="1"/>
          </p:cNvPicPr>
          <p:nvPr/>
        </p:nvPicPr>
        <p:blipFill>
          <a:blip r:embed="rId3"/>
          <a:stretch>
            <a:fillRect/>
          </a:stretch>
        </p:blipFill>
        <p:spPr>
          <a:xfrm>
            <a:off x="7386659" y="3511483"/>
            <a:ext cx="4570448" cy="2569835"/>
          </a:xfrm>
          <a:prstGeom prst="rect">
            <a:avLst/>
          </a:prstGeom>
        </p:spPr>
      </p:pic>
    </p:spTree>
    <p:extLst>
      <p:ext uri="{BB962C8B-B14F-4D97-AF65-F5344CB8AC3E}">
        <p14:creationId xmlns:p14="http://schemas.microsoft.com/office/powerpoint/2010/main" val="29087473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5">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Theme5" id="{89D5743D-55A8-4E5A-A1E8-11B207D646DF}" vid="{17076B3A-B8A3-4D9A-AB5C-1A233616D2B7}"/>
    </a:ext>
  </a:extLst>
</a:theme>
</file>

<file path=docProps/app.xml><?xml version="1.0" encoding="utf-8"?>
<Properties xmlns="http://schemas.openxmlformats.org/officeDocument/2006/extended-properties" xmlns:vt="http://schemas.openxmlformats.org/officeDocument/2006/docPropsVTypes">
  <Template>Theme5</Template>
  <TotalTime>3677</TotalTime>
  <Words>185</Words>
  <Application>Microsoft Office PowerPoint</Application>
  <PresentationFormat>Widescreen</PresentationFormat>
  <Paragraphs>51</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Tahoma</vt:lpstr>
      <vt:lpstr>Times New Roman</vt:lpstr>
      <vt:lpstr>Theme5</vt:lpstr>
      <vt:lpstr>Engures saieta nama aplikācija kvalifikācijas ieguvei programmēšanas tehniķis</vt:lpstr>
      <vt:lpstr>Uzdevumi</vt:lpstr>
      <vt:lpstr>Aplikācija</vt:lpstr>
      <vt:lpstr>plānošana</vt:lpstr>
      <vt:lpstr>Back-end veidošana “Jūrnieku Mezgli”</vt:lpstr>
      <vt:lpstr>Front-end veidošana “Jūrnieku Mezgli”</vt:lpstr>
      <vt:lpstr>Tests par Jūrnieku mezgliem</vt:lpstr>
      <vt:lpstr>Back-end veidošana “Video Galerija”</vt:lpstr>
      <vt:lpstr>Front-end veidošana “Video galerija”</vt:lpstr>
      <vt:lpstr>Testēšana</vt:lpstr>
      <vt:lpstr>Secinājumi</vt:lpstr>
      <vt:lpstr>Paldies par uzmanību!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Engures saieta nama aplikācija kvalifikācijas ieguvei programmēšanas tehniķis</dc:title>
  <dc:creator>User</dc:creator>
  <cp:lastModifiedBy>User</cp:lastModifiedBy>
  <cp:revision>47</cp:revision>
  <dcterms:created xsi:type="dcterms:W3CDTF">2020-05-20T10:30:31Z</dcterms:created>
  <dcterms:modified xsi:type="dcterms:W3CDTF">2020-05-29T15:24:01Z</dcterms:modified>
</cp:coreProperties>
</file>