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2" r:id="rId5"/>
    <p:sldId id="283" r:id="rId6"/>
    <p:sldId id="291" r:id="rId7"/>
    <p:sldId id="299" r:id="rId8"/>
    <p:sldId id="293" r:id="rId9"/>
    <p:sldId id="292" r:id="rId10"/>
    <p:sldId id="284" r:id="rId11"/>
    <p:sldId id="307" r:id="rId12"/>
    <p:sldId id="308" r:id="rId13"/>
    <p:sldId id="309" r:id="rId14"/>
    <p:sldId id="310" r:id="rId15"/>
    <p:sldId id="300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1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6/25/2019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06C51E8-C5C0-4672-B456-F44C69B074D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4A83CE-8643-4697-94A9-C9F587F46E2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8365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2B8F0DB-CC25-4CE9-A68E-CAA2FD986AF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058973-2DC9-4087-9D57-F1D779F56C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F2C1E7C-A088-4772-84B3-15309BEADF7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312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663BD7B-5136-47ED-BE0A-C6C2F5622BD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ABA22C7-C35B-4EC0-B7CE-54F9EEFCB71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DAE4BC9-9CFF-4522-8216-651498F7A16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E822AA0-FB3E-4051-AA1F-F51204BA02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445288A-D169-4374-BCFD-917DD04B2B1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1250"/>
            <a:ext cx="5460114" cy="466571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0"/>
            <a:ext cx="5460114" cy="466571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19BDFB-8FC0-4B89-A29A-8EAC95E9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11250"/>
            <a:ext cx="54849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E6C2CC0-9AB0-46E9-977A-EF923DCE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334" y="1518287"/>
            <a:ext cx="54206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8DF954C-A51E-4242-B83E-A826008F5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334" y="2486989"/>
            <a:ext cx="5432666" cy="370267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00E416E-6162-484A-BA4D-640FA830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486989"/>
            <a:ext cx="5491215" cy="370267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160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8B59DDF-F2BC-491E-92E0-9D2C1398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31999"/>
            <a:ext cx="6544468" cy="55138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122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110E46C-B434-49FA-AA0E-D64E5786D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31999"/>
            <a:ext cx="6544468" cy="5513889"/>
          </a:xfrm>
          <a:prstGeom prst="roundRect">
            <a:avLst>
              <a:gd name="adj" fmla="val 5554"/>
            </a:avLst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1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3B1662-8902-44D0-A545-5008B483D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8017" y="2169005"/>
            <a:ext cx="9035966" cy="2519990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75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Enter your caption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6" r:id="rId11"/>
    <p:sldLayoutId id="2147483657" r:id="rId12"/>
    <p:sldLayoutId id="2147483667" r:id="rId13"/>
    <p:sldLayoutId id="2147483668" r:id="rId14"/>
    <p:sldLayoutId id="2147483650" r:id="rId15"/>
    <p:sldLayoutId id="2147483652" r:id="rId16"/>
    <p:sldLayoutId id="2147483669" r:id="rId17"/>
    <p:sldLayoutId id="2147483671" r:id="rId18"/>
    <p:sldLayoutId id="2147483672" r:id="rId19"/>
    <p:sldLayoutId id="2147483670" r:id="rId20"/>
    <p:sldLayoutId id="2147483673" r:id="rId21"/>
    <p:sldLayoutId id="214748365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svg"/><Relationship Id="rId10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lide image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2" y="3114635"/>
            <a:ext cx="5684519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lv-LV" sz="2800" b="0" spc="0" dirty="0" smtClean="0">
                <a:latin typeface="Bodoni MT" panose="02070603080606020203" pitchFamily="18" charset="0"/>
              </a:rPr>
              <a:t>Mājaslapas «</a:t>
            </a:r>
            <a:r>
              <a:rPr lang="lv-LV" sz="2800" b="0" spc="0" dirty="0" err="1">
                <a:latin typeface="Bodoni MT" panose="02070603080606020203" pitchFamily="18" charset="0"/>
              </a:rPr>
              <a:t>o</a:t>
            </a:r>
            <a:r>
              <a:rPr lang="lv-LV" sz="2800" b="0" spc="0" dirty="0" err="1" smtClean="0">
                <a:latin typeface="Bodoni MT" panose="02070603080606020203" pitchFamily="18" charset="0"/>
              </a:rPr>
              <a:t>zolnieki.lv</a:t>
            </a:r>
            <a:r>
              <a:rPr lang="lv-LV" sz="2800" b="0" spc="0" dirty="0" smtClean="0">
                <a:latin typeface="Bodoni MT" panose="02070603080606020203" pitchFamily="18" charset="0"/>
              </a:rPr>
              <a:t>» izstrāde</a:t>
            </a:r>
            <a:endParaRPr lang="en-US" sz="2800" b="0" spc="0" dirty="0">
              <a:latin typeface="Bodoni MT" panose="02070603080606020203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926" y="3914775"/>
            <a:ext cx="5250170" cy="1471353"/>
          </a:xfrm>
        </p:spPr>
        <p:txBody>
          <a:bodyPr/>
          <a:lstStyle/>
          <a:p>
            <a:pPr algn="ctr"/>
            <a:r>
              <a:rPr lang="lv-LV" sz="2400" dirty="0" smtClean="0"/>
              <a:t>Kvalifikācijas </a:t>
            </a:r>
            <a:r>
              <a:rPr lang="lv-LV" sz="2400" dirty="0"/>
              <a:t>darbs</a:t>
            </a:r>
            <a:br>
              <a:rPr lang="lv-LV" sz="2400" dirty="0"/>
            </a:br>
            <a:r>
              <a:rPr lang="lv-LV" sz="2400" dirty="0" smtClean="0"/>
              <a:t>Ronalds </a:t>
            </a:r>
            <a:r>
              <a:rPr lang="lv-LV" sz="2400" dirty="0" err="1" smtClean="0"/>
              <a:t>Gurklis</a:t>
            </a:r>
            <a:endParaRPr lang="lv-LV" sz="2400" dirty="0"/>
          </a:p>
          <a:p>
            <a:pPr algn="ctr"/>
            <a:r>
              <a:rPr lang="lv-LV" sz="2400" dirty="0" smtClean="0"/>
              <a:t>410</a:t>
            </a:r>
            <a:r>
              <a:rPr lang="lv-LV" sz="2400" dirty="0"/>
              <a:t>. g</a:t>
            </a:r>
            <a:r>
              <a:rPr lang="lv-LV" sz="2400" dirty="0" smtClean="0"/>
              <a:t>rupa</a:t>
            </a:r>
            <a:endParaRPr lang="en-US" sz="2400" dirty="0" smtClean="0"/>
          </a:p>
          <a:p>
            <a:pPr algn="ctr"/>
            <a:r>
              <a:rPr lang="en-US" dirty="0" err="1" smtClean="0"/>
              <a:t>Darba</a:t>
            </a:r>
            <a:r>
              <a:rPr lang="en-US" dirty="0" smtClean="0"/>
              <a:t> dev</a:t>
            </a:r>
            <a:r>
              <a:rPr lang="lv-LV" dirty="0" err="1" smtClean="0"/>
              <a:t>ējs</a:t>
            </a:r>
            <a:r>
              <a:rPr lang="lv-LV" dirty="0" smtClean="0"/>
              <a:t>: Jānis </a:t>
            </a:r>
            <a:r>
              <a:rPr lang="lv-LV" dirty="0" err="1" smtClean="0"/>
              <a:t>Rediņš</a:t>
            </a:r>
            <a:endParaRPr lang="en-US" sz="2400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Jautājumu/ierosinājumu modelis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lv-LV" dirty="0" smtClean="0"/>
              <a:t>Administrācijas panelī var apskatīt visus jautājumus un ierosinājumus kuri ir iesniegti, atbildēt uz tiem un apskatīt uz kuriem vel nav iesniegta atbilde.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2204763"/>
            <a:ext cx="11646132" cy="3080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169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Saraksta modelis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431799" y="1008000"/>
            <a:ext cx="7814426" cy="360000"/>
          </a:xfrm>
        </p:spPr>
        <p:txBody>
          <a:bodyPr/>
          <a:lstStyle/>
          <a:p>
            <a:r>
              <a:rPr lang="lv-LV" dirty="0" smtClean="0"/>
              <a:t>Šajā modelī ar </a:t>
            </a:r>
            <a:r>
              <a:rPr lang="lv-LV" dirty="0" err="1" smtClean="0"/>
              <a:t>php</a:t>
            </a:r>
            <a:r>
              <a:rPr lang="lv-LV" dirty="0"/>
              <a:t> </a:t>
            </a:r>
            <a:r>
              <a:rPr lang="lv-LV" dirty="0" smtClean="0"/>
              <a:t>tiek izvilkti dati no datu bāzes un tiek izveidots deputātu saraksts. </a:t>
            </a:r>
            <a:r>
              <a:rPr lang="lv-LV" dirty="0" smtClean="0"/>
              <a:t>Ar </a:t>
            </a:r>
            <a:r>
              <a:rPr lang="lv-LV" dirty="0" err="1" smtClean="0"/>
              <a:t>a</a:t>
            </a:r>
            <a:r>
              <a:rPr lang="lv-LV" dirty="0" err="1" smtClean="0"/>
              <a:t>jax</a:t>
            </a:r>
            <a:r>
              <a:rPr lang="lv-LV" dirty="0" smtClean="0"/>
              <a:t> palīdzību var </a:t>
            </a:r>
            <a:r>
              <a:rPr lang="lv-LV" dirty="0" smtClean="0"/>
              <a:t>samainīt vietām deputātus izmantojot kursoru (</a:t>
            </a:r>
            <a:r>
              <a:rPr lang="lv-LV" dirty="0" err="1" smtClean="0"/>
              <a:t>drag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drop</a:t>
            </a:r>
            <a:r>
              <a:rPr lang="lv-LV" dirty="0" smtClean="0"/>
              <a:t>) un izmaiņas uzreiz saglabāsies datu bāzē.</a:t>
            </a:r>
            <a:endParaRPr lang="lv-LV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1935168"/>
            <a:ext cx="10926357" cy="4099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390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Secinājumi</a:t>
            </a:r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76148"/>
            <a:ext cx="5472000" cy="3600000"/>
          </a:xfrm>
        </p:spPr>
        <p:txBody>
          <a:bodyPr/>
          <a:lstStyle/>
          <a:p>
            <a:r>
              <a:rPr lang="lv-LV" dirty="0" smtClean="0"/>
              <a:t>Pilnveidoju savas zināšanas satura </a:t>
            </a:r>
            <a:r>
              <a:rPr lang="lv-LV" dirty="0"/>
              <a:t>pārvaldības </a:t>
            </a:r>
            <a:r>
              <a:rPr lang="lv-LV" dirty="0" smtClean="0"/>
              <a:t>sistēmas</a:t>
            </a:r>
            <a:br>
              <a:rPr lang="lv-LV" dirty="0" smtClean="0"/>
            </a:br>
            <a:r>
              <a:rPr lang="lv-LV" dirty="0" smtClean="0"/>
              <a:t>izveidē un funkcionalitātē.</a:t>
            </a:r>
            <a:endParaRPr lang="en-US" dirty="0"/>
          </a:p>
          <a:p>
            <a:r>
              <a:rPr lang="lv-LV" dirty="0" smtClean="0"/>
              <a:t>Ieguvu pieredzi darbā ar </a:t>
            </a:r>
            <a:r>
              <a:rPr lang="lv-LV" i="1" dirty="0" err="1" smtClean="0"/>
              <a:t>Front-end</a:t>
            </a:r>
            <a:r>
              <a:rPr lang="lv-LV" dirty="0" smtClean="0"/>
              <a:t> un </a:t>
            </a:r>
            <a:r>
              <a:rPr lang="lv-LV" i="1" dirty="0" err="1" smtClean="0"/>
              <a:t>Back-end</a:t>
            </a:r>
            <a:r>
              <a:rPr lang="lv-LV" dirty="0" smtClean="0"/>
              <a:t> programmēšanu.</a:t>
            </a:r>
            <a:endParaRPr lang="en-US" dirty="0"/>
          </a:p>
          <a:p>
            <a:r>
              <a:rPr lang="lv-LV" dirty="0" smtClean="0"/>
              <a:t>Ieguvu iespēju strādāt pie valsts institūcijas projekta.</a:t>
            </a:r>
          </a:p>
          <a:p>
            <a:r>
              <a:rPr lang="lv-LV" dirty="0" smtClean="0"/>
              <a:t>Veicu dažāda veida uzdevumus kurus uzdeva Ozolnieku domes vadība.</a:t>
            </a:r>
          </a:p>
          <a:p>
            <a:r>
              <a:rPr lang="lv-LV" dirty="0" smtClean="0"/>
              <a:t>Darbojos ar liela apjoma datu bāzēm.</a:t>
            </a:r>
            <a:endParaRPr lang="en-US" dirty="0"/>
          </a:p>
        </p:txBody>
      </p:sp>
      <p:pic>
        <p:nvPicPr>
          <p:cNvPr id="14" name="Picture Placeholder 13" descr="Image plaeceholder left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Placeholder 18" descr="Image placeholder bottom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Placeholder 16" descr="Image placeholder top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8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Image placeholder">
            <a:extLst>
              <a:ext uri="{FF2B5EF4-FFF2-40B4-BE49-F238E27FC236}">
                <a16:creationId xmlns:a16="http://schemas.microsoft.com/office/drawing/2014/main" id="{C4330FBA-FEA8-B941-8864-B3DEDDE8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231FB9C-F234-41D0-A4CE-8C29A5F2F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54303" y="4254043"/>
            <a:ext cx="846997" cy="1788631"/>
          </a:xfrm>
          <a:custGeom>
            <a:avLst/>
            <a:gdLst>
              <a:gd name="connsiteX0" fmla="*/ 99480 w 846997"/>
              <a:gd name="connsiteY0" fmla="*/ 0 h 2200275"/>
              <a:gd name="connsiteX1" fmla="*/ 846997 w 846997"/>
              <a:gd name="connsiteY1" fmla="*/ 0 h 2200275"/>
              <a:gd name="connsiteX2" fmla="*/ 846997 w 846997"/>
              <a:gd name="connsiteY2" fmla="*/ 2200275 h 2200275"/>
              <a:gd name="connsiteX3" fmla="*/ 99480 w 846997"/>
              <a:gd name="connsiteY3" fmla="*/ 2200275 h 2200275"/>
              <a:gd name="connsiteX4" fmla="*/ 0 w 846997"/>
              <a:gd name="connsiteY4" fmla="*/ 2099942 h 2200275"/>
              <a:gd name="connsiteX5" fmla="*/ 0 w 846997"/>
              <a:gd name="connsiteY5" fmla="*/ 100333 h 2200275"/>
              <a:gd name="connsiteX6" fmla="*/ 99480 w 846997"/>
              <a:gd name="connsiteY6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97" h="2200275">
                <a:moveTo>
                  <a:pt x="99480" y="0"/>
                </a:moveTo>
                <a:lnTo>
                  <a:pt x="846997" y="0"/>
                </a:lnTo>
                <a:lnTo>
                  <a:pt x="846997" y="2200275"/>
                </a:lnTo>
                <a:lnTo>
                  <a:pt x="99480" y="2200275"/>
                </a:lnTo>
                <a:cubicBezTo>
                  <a:pt x="44539" y="2200275"/>
                  <a:pt x="0" y="2155354"/>
                  <a:pt x="0" y="2099942"/>
                </a:cubicBezTo>
                <a:lnTo>
                  <a:pt x="0" y="100333"/>
                </a:lnTo>
                <a:cubicBezTo>
                  <a:pt x="0" y="44921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E193317-B8BD-46CA-B0A6-8A7511B086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59065" y="5556894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257349" y="2355010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8512" y="4223565"/>
            <a:ext cx="218900" cy="218900"/>
          </a:xfrm>
          <a:prstGeom prst="rect">
            <a:avLst/>
          </a:prstGeom>
        </p:spPr>
      </p:pic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8512" y="4615862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april@www.proseware.com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61653" y="4942435"/>
            <a:ext cx="244786" cy="244786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DBE4D9-1044-49A3-ABD5-477041FF2B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www.proseware.com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264322" y="4254043"/>
            <a:ext cx="5570992" cy="1312426"/>
          </a:xfrm>
        </p:spPr>
        <p:txBody>
          <a:bodyPr/>
          <a:lstStyle/>
          <a:p>
            <a:r>
              <a:rPr lang="lv-LV" dirty="0" smtClean="0"/>
              <a:t>Paldies par</a:t>
            </a:r>
            <a:r>
              <a:rPr lang="lv-LV" dirty="0"/>
              <a:t> </a:t>
            </a:r>
            <a:r>
              <a:rPr lang="lv-LV" dirty="0" smtClean="0"/>
              <a:t>uzmanību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Ievads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lv-LV" dirty="0" smtClean="0"/>
              <a:t>Pilnveidot un modernizēt Ozolnieku </a:t>
            </a:r>
            <a:r>
              <a:rPr lang="lv-LV" dirty="0" smtClean="0"/>
              <a:t>novada mājaslapu «</a:t>
            </a:r>
            <a:r>
              <a:rPr lang="lv-LV" dirty="0" err="1" smtClean="0"/>
              <a:t>ozolnieki.lv</a:t>
            </a:r>
            <a:r>
              <a:rPr lang="lv-LV" dirty="0" smtClean="0"/>
              <a:t>» un tās </a:t>
            </a:r>
            <a:r>
              <a:rPr lang="lv-LV" dirty="0"/>
              <a:t>s</a:t>
            </a:r>
            <a:r>
              <a:rPr lang="lv-LV" dirty="0" smtClean="0"/>
              <a:t>atura </a:t>
            </a:r>
            <a:r>
              <a:rPr lang="lv-LV" dirty="0"/>
              <a:t>pārvaldības </a:t>
            </a:r>
            <a:r>
              <a:rPr lang="lv-LV" dirty="0" smtClean="0"/>
              <a:t>sistēmu (</a:t>
            </a:r>
            <a:r>
              <a:rPr lang="lv-LV" i="1" dirty="0" smtClean="0"/>
              <a:t>CMS</a:t>
            </a:r>
            <a:r>
              <a:rPr lang="lv-LV" dirty="0" smtClean="0"/>
              <a:t>).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6000"/>
            <a:ext cx="5472000" cy="3600000"/>
          </a:xfrm>
        </p:spPr>
        <p:txBody>
          <a:bodyPr/>
          <a:lstStyle/>
          <a:p>
            <a:pPr marL="0" indent="0">
              <a:buNone/>
            </a:pPr>
            <a:r>
              <a:rPr lang="lv-LV" dirty="0" err="1" smtClean="0"/>
              <a:t>Ozolnieki.lv</a:t>
            </a:r>
            <a:r>
              <a:rPr lang="lv-LV" dirty="0" smtClean="0"/>
              <a:t> mājaslapa ir veidota uz </a:t>
            </a:r>
            <a:r>
              <a:rPr lang="lv-LV" i="1" dirty="0" smtClean="0"/>
              <a:t>CMS</a:t>
            </a:r>
            <a:r>
              <a:rPr lang="lv-LV" dirty="0" smtClean="0"/>
              <a:t> bāzes, kura </a:t>
            </a:r>
            <a:r>
              <a:rPr lang="lv-LV" dirty="0" smtClean="0"/>
              <a:t>izstrādāta speciāli </a:t>
            </a:r>
            <a:r>
              <a:rPr lang="lv-LV" dirty="0" smtClean="0"/>
              <a:t>Ozolnieku mājaslapai.</a:t>
            </a:r>
          </a:p>
          <a:p>
            <a:pPr marL="0" indent="0">
              <a:buNone/>
            </a:pPr>
            <a:r>
              <a:rPr lang="lv-LV" dirty="0" smtClean="0"/>
              <a:t>Ozolnieku mājaslapā:</a:t>
            </a:r>
          </a:p>
          <a:p>
            <a:r>
              <a:rPr lang="lv-LV" dirty="0" smtClean="0"/>
              <a:t>Lietotāji var apskatīt pasākumus, aktualitātes, galerijas, e-pakalpojumus un </a:t>
            </a:r>
            <a:r>
              <a:rPr lang="lv-LV" dirty="0" smtClean="0"/>
              <a:t>citu informāciju saistībā ar Ozolnieku novadu.</a:t>
            </a:r>
            <a:endParaRPr lang="lv-LV" dirty="0" smtClean="0"/>
          </a:p>
          <a:p>
            <a:r>
              <a:rPr lang="lv-LV" dirty="0"/>
              <a:t>Tiešsaistē aizpildīt anketas un uzdot jautājumus Ozolnieku novada domei</a:t>
            </a:r>
            <a:r>
              <a:rPr lang="lv-LV" dirty="0" smtClean="0"/>
              <a:t>.</a:t>
            </a:r>
            <a:endParaRPr lang="en-US" dirty="0"/>
          </a:p>
          <a:p>
            <a:r>
              <a:rPr lang="lv-LV" dirty="0"/>
              <a:t>Administrācija var pārvaldīt </a:t>
            </a:r>
            <a:r>
              <a:rPr lang="lv-LV" dirty="0" smtClean="0"/>
              <a:t>visu mājaslapas saturu no </a:t>
            </a:r>
            <a:r>
              <a:rPr lang="lv-LV" i="1" dirty="0" smtClean="0"/>
              <a:t>CMS</a:t>
            </a:r>
            <a:r>
              <a:rPr lang="lv-LV" dirty="0" smtClean="0"/>
              <a:t> </a:t>
            </a:r>
            <a:r>
              <a:rPr lang="lv-LV" dirty="0"/>
              <a:t>paneļa</a:t>
            </a:r>
            <a:r>
              <a:rPr lang="lv-LV" dirty="0" smtClean="0"/>
              <a:t>.</a:t>
            </a:r>
            <a:endParaRPr lang="en-US" dirty="0"/>
          </a:p>
        </p:txBody>
      </p:sp>
      <p:pic>
        <p:nvPicPr>
          <p:cNvPr id="9" name="Picture Placeholder 8" descr="Image placeholder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Galveno uzdevumu apraksts</a:t>
            </a:r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86699"/>
            <a:ext cx="5472000" cy="3600000"/>
          </a:xfrm>
        </p:spPr>
        <p:txBody>
          <a:bodyPr/>
          <a:lstStyle/>
          <a:p>
            <a:r>
              <a:rPr lang="lv-LV" dirty="0" smtClean="0"/>
              <a:t>Pilnveidot </a:t>
            </a:r>
            <a:r>
              <a:rPr lang="lv-LV" i="1" dirty="0" smtClean="0"/>
              <a:t>CMS</a:t>
            </a:r>
            <a:endParaRPr lang="en-US" i="1" dirty="0"/>
          </a:p>
          <a:p>
            <a:r>
              <a:rPr lang="lv-LV" dirty="0" smtClean="0"/>
              <a:t>Modernizēt mājaslapu</a:t>
            </a:r>
            <a:endParaRPr lang="en-US" dirty="0"/>
          </a:p>
          <a:p>
            <a:r>
              <a:rPr lang="lv-LV" dirty="0" smtClean="0"/>
              <a:t>Veidot un apstrādāt datu bāzes</a:t>
            </a:r>
          </a:p>
          <a:p>
            <a:r>
              <a:rPr lang="lv-LV" dirty="0" smtClean="0"/>
              <a:t>Veidot jaunus </a:t>
            </a:r>
            <a:r>
              <a:rPr lang="lv-LV" dirty="0" smtClean="0"/>
              <a:t>modeļus</a:t>
            </a:r>
            <a:endParaRPr lang="lv-LV" dirty="0" smtClean="0"/>
          </a:p>
          <a:p>
            <a:r>
              <a:rPr lang="lv-LV" dirty="0" smtClean="0"/>
              <a:t>Veikt testēšanu, pielāgošanu un atkļūdošanu</a:t>
            </a:r>
            <a:endParaRPr lang="en-US" dirty="0"/>
          </a:p>
        </p:txBody>
      </p:sp>
      <p:pic>
        <p:nvPicPr>
          <p:cNvPr id="8" name="Picture Placeholder 7" descr="Slide image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6" name="Freeform 5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r="2150"/>
          <a:stretch>
            <a:fillRect/>
          </a:stretch>
        </p:blipFill>
        <p:spPr>
          <a:xfrm>
            <a:off x="7946967" y="1953491"/>
            <a:ext cx="1956793" cy="20449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Izmantotās tehnoloģijas</a:t>
            </a:r>
            <a:endParaRPr lang="lv-LV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2000" y="1074838"/>
            <a:ext cx="5472000" cy="4680434"/>
          </a:xfrm>
        </p:spPr>
        <p:txBody>
          <a:bodyPr/>
          <a:lstStyle/>
          <a:p>
            <a:r>
              <a:rPr lang="lv-LV" dirty="0" smtClean="0"/>
              <a:t>HTML5</a:t>
            </a:r>
          </a:p>
          <a:p>
            <a:r>
              <a:rPr lang="lv-LV" dirty="0" smtClean="0"/>
              <a:t>PHP 7+</a:t>
            </a:r>
          </a:p>
          <a:p>
            <a:r>
              <a:rPr lang="lv-LV" dirty="0" smtClean="0"/>
              <a:t>CSS3</a:t>
            </a:r>
          </a:p>
          <a:p>
            <a:r>
              <a:rPr lang="lv-LV" dirty="0" err="1" smtClean="0"/>
              <a:t>Javascript</a:t>
            </a:r>
            <a:endParaRPr lang="lv-LV" dirty="0" smtClean="0"/>
          </a:p>
          <a:p>
            <a:r>
              <a:rPr lang="lv-LV" dirty="0" err="1" smtClean="0"/>
              <a:t>Ajax</a:t>
            </a:r>
            <a:endParaRPr lang="lv-LV" dirty="0" smtClean="0"/>
          </a:p>
          <a:p>
            <a:r>
              <a:rPr lang="lv-LV" dirty="0" err="1" smtClean="0"/>
              <a:t>Mysql</a:t>
            </a:r>
            <a:r>
              <a:rPr lang="lv-LV" dirty="0"/>
              <a:t> </a:t>
            </a:r>
            <a:r>
              <a:rPr lang="lv-LV" dirty="0" smtClean="0"/>
              <a:t>5.6+</a:t>
            </a:r>
          </a:p>
          <a:p>
            <a:r>
              <a:rPr lang="lv-LV" dirty="0" err="1" smtClean="0"/>
              <a:t>Bootstrap</a:t>
            </a:r>
            <a:r>
              <a:rPr lang="lv-LV" dirty="0" smtClean="0"/>
              <a:t> 3.3.6</a:t>
            </a:r>
          </a:p>
          <a:p>
            <a:r>
              <a:rPr lang="lv-LV" dirty="0" err="1" smtClean="0"/>
              <a:t>jQuery</a:t>
            </a:r>
            <a:r>
              <a:rPr lang="lv-LV" dirty="0" smtClean="0"/>
              <a:t> 2.2.4 , </a:t>
            </a:r>
            <a:r>
              <a:rPr lang="lv-LV" dirty="0" err="1" smtClean="0"/>
              <a:t>jQuery</a:t>
            </a:r>
            <a:r>
              <a:rPr lang="lv-LV" dirty="0" smtClean="0"/>
              <a:t> UI 1.11.4</a:t>
            </a:r>
          </a:p>
          <a:p>
            <a:r>
              <a:rPr lang="lv-LV" dirty="0" err="1" smtClean="0"/>
              <a:t>Font</a:t>
            </a:r>
            <a:r>
              <a:rPr lang="lv-LV" dirty="0" smtClean="0"/>
              <a:t> </a:t>
            </a:r>
            <a:r>
              <a:rPr lang="lv-LV" dirty="0" err="1" smtClean="0"/>
              <a:t>Awesome</a:t>
            </a:r>
            <a:r>
              <a:rPr lang="lv-LV" dirty="0" smtClean="0"/>
              <a:t> 3.2.1</a:t>
            </a:r>
          </a:p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25" y="908607"/>
            <a:ext cx="1586345" cy="1586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95" y="3710645"/>
            <a:ext cx="1290404" cy="12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Picture placeholder">
            <a:extLst>
              <a:ext uri="{FF2B5EF4-FFF2-40B4-BE49-F238E27FC236}">
                <a16:creationId xmlns:a16="http://schemas.microsoft.com/office/drawing/2014/main" id="{588C9C3E-7C4B-EA46-9848-A17249AC33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10117390-DCFE-4FAE-B3FD-DAECFE779A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713227" y="2049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C2E368-898A-440B-A15C-4C5FB13C57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1897242" y="2364840"/>
            <a:ext cx="2494930" cy="3139768"/>
          </a:xfrm>
          <a:custGeom>
            <a:avLst/>
            <a:gdLst>
              <a:gd name="connsiteX0" fmla="*/ 2000924 w 2494930"/>
              <a:gd name="connsiteY0" fmla="*/ 1087415 h 3139768"/>
              <a:gd name="connsiteX1" fmla="*/ 2072963 w 2494930"/>
              <a:gd name="connsiteY1" fmla="*/ 1129282 h 3139768"/>
              <a:gd name="connsiteX2" fmla="*/ 2304085 w 2494930"/>
              <a:gd name="connsiteY2" fmla="*/ 1529014 h 3139768"/>
              <a:gd name="connsiteX3" fmla="*/ 2304085 w 2494930"/>
              <a:gd name="connsiteY3" fmla="*/ 1610754 h 3139768"/>
              <a:gd name="connsiteX4" fmla="*/ 2072963 w 2494930"/>
              <a:gd name="connsiteY4" fmla="*/ 2010486 h 3139768"/>
              <a:gd name="connsiteX5" fmla="*/ 2000924 w 2494930"/>
              <a:gd name="connsiteY5" fmla="*/ 2052353 h 3139768"/>
              <a:gd name="connsiteX6" fmla="*/ 1537679 w 2494930"/>
              <a:gd name="connsiteY6" fmla="*/ 2052353 h 3139768"/>
              <a:gd name="connsiteX7" fmla="*/ 1466641 w 2494930"/>
              <a:gd name="connsiteY7" fmla="*/ 2010486 h 3139768"/>
              <a:gd name="connsiteX8" fmla="*/ 1234518 w 2494930"/>
              <a:gd name="connsiteY8" fmla="*/ 1610754 h 3139768"/>
              <a:gd name="connsiteX9" fmla="*/ 1234518 w 2494930"/>
              <a:gd name="connsiteY9" fmla="*/ 1529014 h 3139768"/>
              <a:gd name="connsiteX10" fmla="*/ 1466641 w 2494930"/>
              <a:gd name="connsiteY10" fmla="*/ 1129282 h 3139768"/>
              <a:gd name="connsiteX11" fmla="*/ 1537679 w 2494930"/>
              <a:gd name="connsiteY11" fmla="*/ 1087415 h 3139768"/>
              <a:gd name="connsiteX12" fmla="*/ 2000924 w 2494930"/>
              <a:gd name="connsiteY12" fmla="*/ 1087415 h 3139768"/>
              <a:gd name="connsiteX13" fmla="*/ 1516872 w 2494930"/>
              <a:gd name="connsiteY13" fmla="*/ 0 h 3139768"/>
              <a:gd name="connsiteX14" fmla="*/ 1481849 w 2494930"/>
              <a:gd name="connsiteY14" fmla="*/ 0 h 3139768"/>
              <a:gd name="connsiteX15" fmla="*/ 1237282 w 2494930"/>
              <a:gd name="connsiteY15" fmla="*/ 0 h 3139768"/>
              <a:gd name="connsiteX16" fmla="*/ 99481 w 2494930"/>
              <a:gd name="connsiteY16" fmla="*/ 0 h 3139768"/>
              <a:gd name="connsiteX17" fmla="*/ 0 w 2494930"/>
              <a:gd name="connsiteY17" fmla="*/ 100333 h 3139768"/>
              <a:gd name="connsiteX18" fmla="*/ 0 w 2494930"/>
              <a:gd name="connsiteY18" fmla="*/ 1039826 h 3139768"/>
              <a:gd name="connsiteX19" fmla="*/ 0 w 2494930"/>
              <a:gd name="connsiteY19" fmla="*/ 2099942 h 3139768"/>
              <a:gd name="connsiteX20" fmla="*/ 0 w 2494930"/>
              <a:gd name="connsiteY20" fmla="*/ 3039435 h 3139768"/>
              <a:gd name="connsiteX21" fmla="*/ 99481 w 2494930"/>
              <a:gd name="connsiteY21" fmla="*/ 3139768 h 3139768"/>
              <a:gd name="connsiteX22" fmla="*/ 1237282 w 2494930"/>
              <a:gd name="connsiteY22" fmla="*/ 3139768 h 3139768"/>
              <a:gd name="connsiteX23" fmla="*/ 1481849 w 2494930"/>
              <a:gd name="connsiteY23" fmla="*/ 3139768 h 3139768"/>
              <a:gd name="connsiteX24" fmla="*/ 1556045 w 2494930"/>
              <a:gd name="connsiteY24" fmla="*/ 3139768 h 3139768"/>
              <a:gd name="connsiteX25" fmla="*/ 1600213 w 2494930"/>
              <a:gd name="connsiteY25" fmla="*/ 3121251 h 3139768"/>
              <a:gd name="connsiteX26" fmla="*/ 1699900 w 2494930"/>
              <a:gd name="connsiteY26" fmla="*/ 3020706 h 3139768"/>
              <a:gd name="connsiteX27" fmla="*/ 2458009 w 2494930"/>
              <a:gd name="connsiteY27" fmla="*/ 1709539 h 3139768"/>
              <a:gd name="connsiteX28" fmla="*/ 2458009 w 2494930"/>
              <a:gd name="connsiteY28" fmla="*/ 1441420 h 3139768"/>
              <a:gd name="connsiteX29" fmla="*/ 1699900 w 2494930"/>
              <a:gd name="connsiteY29" fmla="*/ 130253 h 3139768"/>
              <a:gd name="connsiteX30" fmla="*/ 1535140 w 2494930"/>
              <a:gd name="connsiteY30" fmla="*/ 2427 h 31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94930" h="3139768">
                <a:moveTo>
                  <a:pt x="2000924" y="1087415"/>
                </a:moveTo>
                <a:cubicBezTo>
                  <a:pt x="2030940" y="1087415"/>
                  <a:pt x="2057955" y="1103365"/>
                  <a:pt x="2072963" y="1129282"/>
                </a:cubicBezTo>
                <a:cubicBezTo>
                  <a:pt x="2304085" y="1529014"/>
                  <a:pt x="2304085" y="1529014"/>
                  <a:pt x="2304085" y="1529014"/>
                </a:cubicBezTo>
                <a:cubicBezTo>
                  <a:pt x="2319093" y="1553935"/>
                  <a:pt x="2319093" y="1585834"/>
                  <a:pt x="2304085" y="1610754"/>
                </a:cubicBezTo>
                <a:cubicBezTo>
                  <a:pt x="2072963" y="2010486"/>
                  <a:pt x="2072963" y="2010486"/>
                  <a:pt x="2072963" y="2010486"/>
                </a:cubicBezTo>
                <a:cubicBezTo>
                  <a:pt x="2057955" y="2036404"/>
                  <a:pt x="2030940" y="2052353"/>
                  <a:pt x="2000924" y="2052353"/>
                </a:cubicBezTo>
                <a:cubicBezTo>
                  <a:pt x="1537679" y="2052353"/>
                  <a:pt x="1537679" y="2052353"/>
                  <a:pt x="1537679" y="2052353"/>
                </a:cubicBezTo>
                <a:cubicBezTo>
                  <a:pt x="1508663" y="2052353"/>
                  <a:pt x="1480649" y="2036404"/>
                  <a:pt x="1466641" y="2010486"/>
                </a:cubicBezTo>
                <a:cubicBezTo>
                  <a:pt x="1234518" y="1610754"/>
                  <a:pt x="1234518" y="1610754"/>
                  <a:pt x="1234518" y="1610754"/>
                </a:cubicBezTo>
                <a:cubicBezTo>
                  <a:pt x="1219510" y="1585834"/>
                  <a:pt x="1219510" y="1553935"/>
                  <a:pt x="1234518" y="1529014"/>
                </a:cubicBezTo>
                <a:cubicBezTo>
                  <a:pt x="1466641" y="1129282"/>
                  <a:pt x="1466641" y="1129282"/>
                  <a:pt x="1466641" y="1129282"/>
                </a:cubicBezTo>
                <a:cubicBezTo>
                  <a:pt x="1480649" y="1103365"/>
                  <a:pt x="1508663" y="1087415"/>
                  <a:pt x="1537679" y="1087415"/>
                </a:cubicBezTo>
                <a:cubicBezTo>
                  <a:pt x="2000924" y="1087415"/>
                  <a:pt x="2000924" y="1087415"/>
                  <a:pt x="2000924" y="1087415"/>
                </a:cubicBezTo>
                <a:close/>
                <a:moveTo>
                  <a:pt x="1516872" y="0"/>
                </a:moveTo>
                <a:lnTo>
                  <a:pt x="1481849" y="0"/>
                </a:lnTo>
                <a:lnTo>
                  <a:pt x="1237282" y="0"/>
                </a:lnTo>
                <a:lnTo>
                  <a:pt x="99481" y="0"/>
                </a:lnTo>
                <a:cubicBezTo>
                  <a:pt x="44540" y="0"/>
                  <a:pt x="0" y="44921"/>
                  <a:pt x="0" y="100333"/>
                </a:cubicBezTo>
                <a:lnTo>
                  <a:pt x="0" y="1039826"/>
                </a:lnTo>
                <a:lnTo>
                  <a:pt x="0" y="2099942"/>
                </a:lnTo>
                <a:lnTo>
                  <a:pt x="0" y="3039435"/>
                </a:lnTo>
                <a:cubicBezTo>
                  <a:pt x="0" y="3094847"/>
                  <a:pt x="44540" y="3139768"/>
                  <a:pt x="99481" y="3139768"/>
                </a:cubicBezTo>
                <a:lnTo>
                  <a:pt x="1237282" y="3139768"/>
                </a:lnTo>
                <a:lnTo>
                  <a:pt x="1481849" y="3139768"/>
                </a:lnTo>
                <a:lnTo>
                  <a:pt x="1556045" y="3139768"/>
                </a:lnTo>
                <a:lnTo>
                  <a:pt x="1600213" y="3121251"/>
                </a:lnTo>
                <a:cubicBezTo>
                  <a:pt x="1640826" y="3097545"/>
                  <a:pt x="1675286" y="3063213"/>
                  <a:pt x="1699900" y="3020706"/>
                </a:cubicBezTo>
                <a:cubicBezTo>
                  <a:pt x="1699900" y="3020706"/>
                  <a:pt x="1699900" y="3020706"/>
                  <a:pt x="2458009" y="1709539"/>
                </a:cubicBezTo>
                <a:cubicBezTo>
                  <a:pt x="2507237" y="1627796"/>
                  <a:pt x="2507237" y="1523164"/>
                  <a:pt x="2458009" y="1441420"/>
                </a:cubicBezTo>
                <a:cubicBezTo>
                  <a:pt x="2458009" y="1441420"/>
                  <a:pt x="2458009" y="1441420"/>
                  <a:pt x="1699900" y="130253"/>
                </a:cubicBezTo>
                <a:cubicBezTo>
                  <a:pt x="1662979" y="66493"/>
                  <a:pt x="1603905" y="21126"/>
                  <a:pt x="1535140" y="2427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9A98ED3-718C-409B-BC1D-07842F9F58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3915924" y="496252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913" y="141925"/>
            <a:ext cx="4795430" cy="1045429"/>
          </a:xfrm>
        </p:spPr>
        <p:txBody>
          <a:bodyPr/>
          <a:lstStyle/>
          <a:p>
            <a:r>
              <a:rPr lang="lv-LV" sz="3200" i="1" spc="-150" dirty="0" smtClean="0"/>
              <a:t>CMS </a:t>
            </a:r>
            <a:r>
              <a:rPr lang="lv-LV" sz="3200" spc="-150" dirty="0" smtClean="0"/>
              <a:t>administrācijas panelis</a:t>
            </a:r>
            <a:endParaRPr lang="en-US" sz="3200" spc="-1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C:\Users\Ronalds\Desktop\kibert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93" y="1384008"/>
            <a:ext cx="7053760" cy="5326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ivider slide image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3B1474-02E3-4509-B5C5-84427653B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87102" y="2928857"/>
            <a:ext cx="804898" cy="3140150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AB4748B-F532-4C70-827A-5FEA8C0843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 descr="Hollow accent block">
            <a:extLst>
              <a:ext uri="{FF2B5EF4-FFF2-40B4-BE49-F238E27FC236}">
                <a16:creationId xmlns:a16="http://schemas.microsoft.com/office/drawing/2014/main" id="{E0D7A780-33BC-4E68-9763-AB62376D5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1" y="1551483"/>
            <a:ext cx="10504352" cy="5125948"/>
          </a:xfrm>
          <a:prstGeom prst="rect">
            <a:avLst/>
          </a:prstGeom>
          <a:effectLst>
            <a:innerShdw blurRad="1651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090" y="89738"/>
            <a:ext cx="4459766" cy="1399072"/>
          </a:xfrm>
        </p:spPr>
        <p:txBody>
          <a:bodyPr/>
          <a:lstStyle/>
          <a:p>
            <a:r>
              <a:rPr lang="lv-LV" dirty="0" smtClean="0"/>
              <a:t>Mājas lapas dizains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Aptauju modelis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lv-LV" dirty="0" smtClean="0"/>
              <a:t>Aptauju modelis bija pirmais no modeļiem, </a:t>
            </a:r>
            <a:r>
              <a:rPr lang="lv-LV" dirty="0" smtClean="0"/>
              <a:t>kuru izstrādāju </a:t>
            </a:r>
            <a:r>
              <a:rPr lang="lv-LV" dirty="0" smtClean="0"/>
              <a:t>Ozolnieku mājaslapā. Tajā vadība var izveidot jautājumus un atbilžu variantus izmantojot CMS paneli, uz kuriem lietotāji tiešsaistē var nobalsot ar saviem atbilžu variantiem.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0" y="2870316"/>
            <a:ext cx="4598962" cy="3094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79" y="2980617"/>
            <a:ext cx="5379095" cy="2873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Jautājumu/ierosinājumu modelis</a:t>
            </a:r>
            <a:endParaRPr lang="en-US" dirty="0"/>
          </a:p>
        </p:txBody>
      </p:sp>
      <p:pic>
        <p:nvPicPr>
          <p:cNvPr id="14" name="Picture Placeholder 13" descr="Image plaeceholder left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Placeholder 18" descr="Image placeholder bottom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Placeholder 16" descr="Image placeholder top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2000" y="1151209"/>
            <a:ext cx="729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Šajā modelī lietotāji var uzdot jautājumus domei, vai arī apskatīt citu lietotāju</a:t>
            </a:r>
          </a:p>
          <a:p>
            <a:r>
              <a:rPr lang="lv-LV" dirty="0" smtClean="0"/>
              <a:t>publiski uzdotos jautājumus. 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221490"/>
            <a:ext cx="6295890" cy="3975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51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Jautājumu/ierosinājumu modelis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lv-LV" dirty="0" smtClean="0"/>
              <a:t>Lai uzdotu jautājumu lietotājam ir jāizpilda forma. Lauciņi tiek validēti klienta pusē ar </a:t>
            </a:r>
            <a:r>
              <a:rPr lang="lv-LV" dirty="0" err="1" smtClean="0"/>
              <a:t>jQuery</a:t>
            </a:r>
            <a:r>
              <a:rPr lang="lv-LV" dirty="0" smtClean="0"/>
              <a:t> </a:t>
            </a:r>
            <a:r>
              <a:rPr lang="lv-LV" dirty="0" err="1" smtClean="0"/>
              <a:t>Validation</a:t>
            </a:r>
            <a:r>
              <a:rPr lang="lv-LV" dirty="0" smtClean="0"/>
              <a:t>, piemēram, </a:t>
            </a:r>
            <a:r>
              <a:rPr lang="lv-LV" dirty="0"/>
              <a:t>ē-pasta lauciņā </a:t>
            </a:r>
            <a:r>
              <a:rPr lang="lv-LV" dirty="0" err="1"/>
              <a:t>jābut</a:t>
            </a:r>
            <a:r>
              <a:rPr lang="lv-LV" dirty="0"/>
              <a:t> «@» un «.» simboliem., tālruņa lauciņā var būt tikai cipari noteiktā skaitā.</a:t>
            </a:r>
          </a:p>
          <a:p>
            <a:r>
              <a:rPr lang="lv-LV" dirty="0" smtClean="0"/>
              <a:t>Formas dati tiek nosūtīti ar </a:t>
            </a:r>
            <a:r>
              <a:rPr lang="lv-LV" i="1" dirty="0" err="1" smtClean="0"/>
              <a:t>ajax</a:t>
            </a:r>
            <a:r>
              <a:rPr lang="lv-LV" i="1" dirty="0" smtClean="0"/>
              <a:t> </a:t>
            </a:r>
            <a:r>
              <a:rPr lang="lv-LV" i="1" dirty="0" smtClean="0"/>
              <a:t>post</a:t>
            </a:r>
            <a:r>
              <a:rPr lang="lv-LV" dirty="0" smtClean="0"/>
              <a:t>, </a:t>
            </a:r>
            <a:r>
              <a:rPr lang="lv-LV" dirty="0" smtClean="0"/>
              <a:t>servera </a:t>
            </a:r>
            <a:r>
              <a:rPr lang="lv-LV" dirty="0" smtClean="0"/>
              <a:t>pusē dati tiek pārbaudīti </a:t>
            </a:r>
            <a:r>
              <a:rPr lang="lv-LV" dirty="0" smtClean="0"/>
              <a:t>un ja nav atrastas kļūdas,tad formas dati tiek ievadīti datu </a:t>
            </a:r>
            <a:r>
              <a:rPr lang="lv-LV" dirty="0" smtClean="0"/>
              <a:t>bāzē. </a:t>
            </a:r>
            <a:endParaRPr lang="lv-LV" dirty="0" smtClean="0"/>
          </a:p>
          <a:p>
            <a:endParaRPr lang="lv-LV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35" y="432000"/>
            <a:ext cx="4414451" cy="57229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9293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Geometric presentation_AAS_v3" id="{5F394A36-244E-477B-9B00-631A6705923C}" vid="{7FC6DB14-D4FF-4031-8ADB-F8536C0C4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61FE8A-8F15-409F-AF62-619C69C0D53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6c05727-aa75-4e4a-9b5f-8a80a1165891"/>
    <ds:schemaRef ds:uri="http://purl.org/dc/elements/1.1/"/>
    <ds:schemaRef ds:uri="http://schemas.microsoft.com/office/2006/metadata/properties"/>
    <ds:schemaRef ds:uri="71af3243-3dd4-4a8d-8c0d-dd76da1f02a5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AE7CBC-C35C-4FA9-B339-59E31F30C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930687-51F2-44C8-9CE6-D1B3D6E175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0</TotalTime>
  <Words>337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Bodoni MT</vt:lpstr>
      <vt:lpstr>Calibri</vt:lpstr>
      <vt:lpstr>Calibri Light</vt:lpstr>
      <vt:lpstr>Corbel</vt:lpstr>
      <vt:lpstr>Times New Roman</vt:lpstr>
      <vt:lpstr>Office Theme</vt:lpstr>
      <vt:lpstr>Mājaslapas «ozolnieki.lv» izstrāde</vt:lpstr>
      <vt:lpstr>Ievads</vt:lpstr>
      <vt:lpstr>Galveno uzdevumu apraksts</vt:lpstr>
      <vt:lpstr>Izmantotās tehnoloģijas</vt:lpstr>
      <vt:lpstr>CMS administrācijas panelis</vt:lpstr>
      <vt:lpstr>Mājas lapas dizains</vt:lpstr>
      <vt:lpstr>Aptauju modelis</vt:lpstr>
      <vt:lpstr>Jautājumu/ierosinājumu modelis</vt:lpstr>
      <vt:lpstr>Jautājumu/ierosinājumu modelis</vt:lpstr>
      <vt:lpstr>Jautājumu/ierosinājumu modelis</vt:lpstr>
      <vt:lpstr>Saraksta modelis</vt:lpstr>
      <vt:lpstr>Secinājumi</vt:lpstr>
      <vt:lpstr>Paldies par uzmanību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2019-06-11T10:32:58Z</dcterms:created>
  <dcterms:modified xsi:type="dcterms:W3CDTF">2019-06-25T13:02:56Z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